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502" r:id="rId2"/>
    <p:sldId id="269" r:id="rId3"/>
    <p:sldId id="274" r:id="rId4"/>
    <p:sldId id="485" r:id="rId5"/>
    <p:sldId id="401" r:id="rId6"/>
    <p:sldId id="482" r:id="rId7"/>
    <p:sldId id="480" r:id="rId8"/>
    <p:sldId id="483" r:id="rId9"/>
    <p:sldId id="481" r:id="rId10"/>
    <p:sldId id="484" r:id="rId11"/>
    <p:sldId id="486" r:id="rId12"/>
    <p:sldId id="471" r:id="rId13"/>
    <p:sldId id="465" r:id="rId14"/>
    <p:sldId id="467" r:id="rId15"/>
    <p:sldId id="466" r:id="rId16"/>
    <p:sldId id="468" r:id="rId17"/>
    <p:sldId id="470" r:id="rId18"/>
    <p:sldId id="469" r:id="rId19"/>
    <p:sldId id="487" r:id="rId20"/>
    <p:sldId id="472" r:id="rId21"/>
    <p:sldId id="473" r:id="rId22"/>
    <p:sldId id="475" r:id="rId23"/>
    <p:sldId id="476" r:id="rId24"/>
    <p:sldId id="477" r:id="rId25"/>
    <p:sldId id="488" r:id="rId26"/>
    <p:sldId id="479" r:id="rId27"/>
    <p:sldId id="490" r:id="rId28"/>
    <p:sldId id="491" r:id="rId29"/>
    <p:sldId id="492" r:id="rId30"/>
    <p:sldId id="493" r:id="rId31"/>
    <p:sldId id="494" r:id="rId32"/>
    <p:sldId id="495" r:id="rId33"/>
    <p:sldId id="496" r:id="rId34"/>
    <p:sldId id="497" r:id="rId35"/>
    <p:sldId id="499" r:id="rId36"/>
    <p:sldId id="498" r:id="rId37"/>
    <p:sldId id="501" r:id="rId38"/>
    <p:sldId id="500" r:id="rId39"/>
  </p:sldIdLst>
  <p:sldSz cx="12192000" cy="6858000"/>
  <p:notesSz cx="6797675" cy="987425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6F6"/>
    <a:srgbClr val="FFFFFF"/>
    <a:srgbClr val="F3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548" autoAdjust="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DBDE28-9845-4FE1-BF48-65A0AB1A3420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146D4-F149-40D1-8275-CA6793319E8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98936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37853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62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Vandaag zullen we 3 </a:t>
            </a:r>
            <a:r>
              <a:rPr lang="nl-NL" dirty="0" err="1"/>
              <a:t>zkane</a:t>
            </a:r>
            <a:r>
              <a:rPr lang="nl-NL" dirty="0"/>
              <a:t> bespreken namelijk;</a:t>
            </a:r>
          </a:p>
          <a:p>
            <a:endParaRPr lang="nl-NL" dirty="0"/>
          </a:p>
          <a:p>
            <a:r>
              <a:rPr lang="nl-NL" dirty="0"/>
              <a:t>Bij iedere onderwerp zal er telkens een </a:t>
            </a:r>
            <a:r>
              <a:rPr lang="nl-NL" dirty="0" err="1"/>
              <a:t>woordt</a:t>
            </a:r>
            <a:r>
              <a:rPr lang="nl-NL" dirty="0"/>
              <a:t> uitleg zijn,</a:t>
            </a:r>
          </a:p>
          <a:p>
            <a:r>
              <a:rPr lang="nl-NL" dirty="0"/>
              <a:t> vervolgens een demo </a:t>
            </a:r>
          </a:p>
          <a:p>
            <a:r>
              <a:rPr lang="nl-NL" dirty="0"/>
              <a:t>na de demo om vragen</a:t>
            </a:r>
          </a:p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47100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Vandaag zullen we 3 </a:t>
            </a:r>
            <a:r>
              <a:rPr lang="nl-NL" dirty="0" err="1"/>
              <a:t>zkane</a:t>
            </a:r>
            <a:r>
              <a:rPr lang="nl-NL" dirty="0"/>
              <a:t> bespreken namelijk;</a:t>
            </a:r>
          </a:p>
          <a:p>
            <a:endParaRPr lang="nl-NL" dirty="0"/>
          </a:p>
          <a:p>
            <a:r>
              <a:rPr lang="nl-NL" dirty="0"/>
              <a:t>Bij iedere onderwerp zal er telkens een </a:t>
            </a:r>
            <a:r>
              <a:rPr lang="nl-NL" dirty="0" err="1"/>
              <a:t>woordt</a:t>
            </a:r>
            <a:r>
              <a:rPr lang="nl-NL" dirty="0"/>
              <a:t> uitleg zijn,</a:t>
            </a:r>
          </a:p>
          <a:p>
            <a:r>
              <a:rPr lang="nl-NL" dirty="0"/>
              <a:t> vervolgens een demo </a:t>
            </a:r>
          </a:p>
          <a:p>
            <a:r>
              <a:rPr lang="nl-NL" dirty="0"/>
              <a:t>na de demo om vragen</a:t>
            </a:r>
          </a:p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82556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01608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Eerste </a:t>
            </a:r>
            <a:r>
              <a:rPr lang="nl-NL" dirty="0" err="1"/>
              <a:t>eel</a:t>
            </a:r>
            <a:endParaRPr lang="nl-NL" dirty="0"/>
          </a:p>
          <a:p>
            <a:r>
              <a:rPr lang="nl-NL" dirty="0"/>
              <a:t>De 3 onderwerpen</a:t>
            </a:r>
          </a:p>
          <a:p>
            <a:r>
              <a:rPr lang="nl-NL" dirty="0"/>
              <a:t>De eerste 2 voor de 3</a:t>
            </a:r>
            <a:r>
              <a:rPr lang="nl-NL" baseline="30000" dirty="0"/>
              <a:t>de</a:t>
            </a:r>
            <a:r>
              <a:rPr lang="nl-NL" dirty="0"/>
              <a:t> </a:t>
            </a:r>
          </a:p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207181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64018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87217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0640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27397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998910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023787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261584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01932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698019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99228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Eerste </a:t>
            </a:r>
            <a:r>
              <a:rPr lang="nl-NL" dirty="0" err="1"/>
              <a:t>eel</a:t>
            </a:r>
            <a:endParaRPr lang="nl-NL" dirty="0"/>
          </a:p>
          <a:p>
            <a:r>
              <a:rPr lang="nl-NL" dirty="0"/>
              <a:t>De 3 onderwerpen</a:t>
            </a:r>
          </a:p>
          <a:p>
            <a:r>
              <a:rPr lang="nl-NL" dirty="0"/>
              <a:t>De eerste 2 voor de 3</a:t>
            </a:r>
            <a:r>
              <a:rPr lang="nl-NL" baseline="30000" dirty="0"/>
              <a:t>de</a:t>
            </a:r>
            <a:r>
              <a:rPr lang="nl-NL" dirty="0"/>
              <a:t> </a:t>
            </a:r>
          </a:p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851227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044593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19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566106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66506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421974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49905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163536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62450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211998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9658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119156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8175489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29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4037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451828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584503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5278581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33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242366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3241549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3520230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36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6095382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5872215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E79EF6-261E-4C71-9278-53D4612FA245}" type="slidenum">
              <a:rPr lang="nl-BE" smtClean="0"/>
              <a:t>38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70595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328844-7E86-072F-ACAC-B47CDCF6D5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FFB149C-9C33-0FF6-CA86-AF52E07CE5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5CD763A-6A8D-E389-6418-F5EB4DF19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E197B52-4BA9-8741-C13B-71C15C854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F0A8302-1D16-F0A3-837D-9A2A08CE4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890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1B6A8F-2F8D-F3EA-DC9E-F9A760AD0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612D244-4563-89AF-0C56-1DE9750AC5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2B6ED2-7513-EC1D-F218-833562E4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8A8140E-6608-F65E-B07D-AF1B929A5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44A4FD4-F59D-3ED7-1238-EAA3242C2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9310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2A647C-BDA2-1347-E7A5-0DA930133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79740FF-8933-FFEB-2B51-14A58525F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B0BCFC0-674E-30CA-52F1-66AEE5A77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CE556A5-AABF-D5D2-AA83-B852563CD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0550F28-60B2-1537-558D-708B03FD7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105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28BC1F-1A29-E211-295B-73A9D7AE4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796F338-C312-7D0D-901C-EA22952373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313D182-798D-0036-1276-9201C117E3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164D344-DCA9-671E-FDD7-6F7B4941C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F43E109-8E9C-54DE-B5CB-55E3F0101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362E912-3D2A-9B9D-EE0D-307A223B6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9304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84F001-9BF0-65E1-84DC-E9D19AB02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4ABD6EB-CC48-C9E6-2F44-0E3AD45336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B31847-8D17-6C78-F8E7-4FF8F13B21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56018A2-A9CC-9C89-5818-503052A46D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50C193D-4930-622A-8A20-E869ABA14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AEC2AA5-68A2-F6D6-03BB-EF83A4414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D3C9CC9E-7800-0DBE-21AF-370D929AF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8D4FB7CB-0561-23BD-0514-22B0E7EE5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92574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BA5B29-02E1-860A-A119-4E0D4ECDC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0187C6C-68C1-29C4-AB8F-CB667FD71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4CD09B3-CDA1-2993-9B42-4041D4481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CDE4E756-311A-77F4-220B-6305992E3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0282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EA867F8-169E-6E5B-7AB4-E2627F4D2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4690A2D6-EF8D-BDEA-E932-3466CCC96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23D76D8-96BF-8FA8-F9A2-F254E2294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90735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C70AB33-6A07-1E73-5211-492C28175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A87F1BB-19F3-BE3B-325C-235A9D3613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89327ED-0D28-C60E-F6EB-0A2A7E643B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A652A7F-55F6-6F8F-9820-BAFC81EE6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E8D18DC-3C86-382C-448B-6CC56861B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077C227-084B-7307-D034-11EA526B7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3783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EC51B1-6B4E-B67D-0BB7-8920E4FFC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1B04A7E-9391-1C45-29AE-3AA3B5B968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5C8F629-A1FB-AA53-4060-BDC0F0BF3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164EA3-9253-D4A2-55D6-FB1EB173B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DB1C0D2-56B7-B80B-5775-C34A12077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0295035-C73C-A5B6-478C-DAE237129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62517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8AD564-3BEA-FB60-40F8-B672BE6D1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32CD4BD-F8E6-C35B-8D19-1BA0A89FF1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DF32792-ACBB-6DD8-B73F-AEDA87FE0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6870B20-C64A-159D-384B-7A3898D7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74DF5CA-D905-0D68-0C66-6E430B1A1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882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4A1E1D84-DFDE-E3A6-E9F8-2809D2524D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7A9831D-922B-CA5B-4B8B-EC1352AACB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886898F-BB83-97C2-7DAC-DAD701047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83842A7-1B6F-26F9-7083-7D3DEFC8D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2C15EFA-027E-910B-BE49-2CE5731DC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82089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1B5BD190-EFD5-D23A-69DD-954CCEA6E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782F63B-CD55-49A8-7BD7-7B22752BCD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829E179-5E75-C88B-9DDB-D6824977F3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01C812-0928-465B-849C-027FB8C6B74F}" type="datetimeFigureOut">
              <a:rPr lang="nl-BE" smtClean="0"/>
              <a:t>18/02/2024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8BA7F25-5934-854A-436E-CAA1C9E620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10EBE2E-F11E-A8EF-BF2C-952D4D3FE8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35223-6E6F-4E59-87B1-A52AF67AE33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6464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slide" Target="slide3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twizzit.com/v2/knowledgebase/article/season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twizzit.com/v2/knowledgebase/article/membership_types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slide" Target="slide3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0.png"/><Relationship Id="rId4" Type="http://schemas.openxmlformats.org/officeDocument/2006/relationships/slide" Target="slide3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pn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image" Target="../media/image10.png"/><Relationship Id="rId4" Type="http://schemas.openxmlformats.org/officeDocument/2006/relationships/slide" Target="slide36.xml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slide" Target="slide36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.pn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5" Type="http://schemas.openxmlformats.org/officeDocument/2006/relationships/image" Target="../media/image10.png"/><Relationship Id="rId10" Type="http://schemas.openxmlformats.org/officeDocument/2006/relationships/image" Target="../media/image32.png"/><Relationship Id="rId4" Type="http://schemas.openxmlformats.org/officeDocument/2006/relationships/slide" Target="slide36.xml"/><Relationship Id="rId9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slide" Target="slide36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.pn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image" Target="../media/image10.png"/><Relationship Id="rId4" Type="http://schemas.openxmlformats.org/officeDocument/2006/relationships/slide" Target="slide3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slide" Target="slide36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10.png"/><Relationship Id="rId4" Type="http://schemas.openxmlformats.org/officeDocument/2006/relationships/slide" Target="slide36.xml"/><Relationship Id="rId9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1.xml"/><Relationship Id="rId5" Type="http://schemas.openxmlformats.org/officeDocument/2006/relationships/image" Target="../media/image10.png"/><Relationship Id="rId4" Type="http://schemas.openxmlformats.org/officeDocument/2006/relationships/slide" Target="slide36.xml"/><Relationship Id="rId9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slide" Target="slide36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40.png"/><Relationship Id="rId7" Type="http://schemas.openxmlformats.org/officeDocument/2006/relationships/slide" Target="slide2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slide" Target="slide36.xml"/><Relationship Id="rId4" Type="http://schemas.openxmlformats.org/officeDocument/2006/relationships/image" Target="../media/image2.png"/><Relationship Id="rId9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slide" Target="slide36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2.pn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5.xml"/><Relationship Id="rId5" Type="http://schemas.openxmlformats.org/officeDocument/2006/relationships/image" Target="../media/image10.png"/><Relationship Id="rId4" Type="http://schemas.openxmlformats.org/officeDocument/2006/relationships/slide" Target="slide3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3.png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2.png"/><Relationship Id="rId7" Type="http://schemas.openxmlformats.org/officeDocument/2006/relationships/hyperlink" Target="https://twizzit.com/v2/knowledgebase/beheer-groepen/groepen-samenstellen/groepen-automatisch-samenstellen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twizzit.com/v2/knowledgebase/article/populate_groups_manually" TargetMode="External"/><Relationship Id="rId11" Type="http://schemas.openxmlformats.org/officeDocument/2006/relationships/image" Target="../media/image47.png"/><Relationship Id="rId5" Type="http://schemas.openxmlformats.org/officeDocument/2006/relationships/image" Target="../media/image10.png"/><Relationship Id="rId10" Type="http://schemas.openxmlformats.org/officeDocument/2006/relationships/image" Target="../media/image46.png"/><Relationship Id="rId4" Type="http://schemas.openxmlformats.org/officeDocument/2006/relationships/slide" Target="slide36.xml"/><Relationship Id="rId9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10.png"/><Relationship Id="rId4" Type="http://schemas.openxmlformats.org/officeDocument/2006/relationships/slide" Target="slide37.xml"/><Relationship Id="rId9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2.pn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0.xml"/><Relationship Id="rId5" Type="http://schemas.openxmlformats.org/officeDocument/2006/relationships/image" Target="../media/image10.png"/><Relationship Id="rId4" Type="http://schemas.openxmlformats.org/officeDocument/2006/relationships/slide" Target="slide37.xml"/><Relationship Id="rId9" Type="http://schemas.openxmlformats.org/officeDocument/2006/relationships/hyperlink" Target="https://twizzit.com/v2/knowledgebase/beheer-agenda/agenda-maken/activiteiten-toevoegen#add-activity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9.png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0.png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twizzit.com/v2/knowledgebase/article/attendances_of_activity" TargetMode="External"/><Relationship Id="rId5" Type="http://schemas.openxmlformats.org/officeDocument/2006/relationships/image" Target="../media/image10.png"/><Relationship Id="rId4" Type="http://schemas.openxmlformats.org/officeDocument/2006/relationships/slide" Target="slide37.xml"/><Relationship Id="rId9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54.png"/><Relationship Id="rId7" Type="http://schemas.openxmlformats.org/officeDocument/2006/relationships/slide" Target="slide34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slide" Target="slide37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6" Type="http://schemas.openxmlformats.org/officeDocument/2006/relationships/slide" Target="slide37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10.png"/><Relationship Id="rId4" Type="http://schemas.openxmlformats.org/officeDocument/2006/relationships/slide" Target="slide37.xml"/><Relationship Id="rId9" Type="http://schemas.openxmlformats.org/officeDocument/2006/relationships/image" Target="../media/image5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10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slide" Target="slide38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pijl&#10;&#10;Automatisch gegenereerde beschrijving">
            <a:extLst>
              <a:ext uri="{FF2B5EF4-FFF2-40B4-BE49-F238E27FC236}">
                <a16:creationId xmlns:a16="http://schemas.microsoft.com/office/drawing/2014/main" id="{3360DA17-2F1F-CE32-BEC6-F9C2DAE87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8" y="1758435"/>
            <a:ext cx="4996692" cy="5099565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37566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03F2C7-2765-4A59-935E-9EAFB1CEAA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 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60028" y="6478840"/>
            <a:ext cx="441471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</a:t>
            </a:fld>
            <a:endParaRPr lang="nl-B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BC06CED-D796-32A1-BEE9-38A04891EE0F}"/>
              </a:ext>
            </a:extLst>
          </p:cNvPr>
          <p:cNvSpPr txBox="1">
            <a:spLocks/>
          </p:cNvSpPr>
          <p:nvPr/>
        </p:nvSpPr>
        <p:spPr>
          <a:xfrm>
            <a:off x="8623883" y="967791"/>
            <a:ext cx="3171038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 dirty="0">
                <a:latin typeface="Poppins SemiBold" pitchFamily="2" charset="77"/>
                <a:cs typeface="Poppins" pitchFamily="2" charset="77"/>
              </a:rPr>
              <a:t>Welkom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E7148F70-F01C-3D09-10DE-178CEE8463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500" y="976776"/>
            <a:ext cx="1864383" cy="17748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68543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pijl&#10;&#10;Automatisch gegenereerde beschrijving">
            <a:extLst>
              <a:ext uri="{FF2B5EF4-FFF2-40B4-BE49-F238E27FC236}">
                <a16:creationId xmlns:a16="http://schemas.microsoft.com/office/drawing/2014/main" id="{3360DA17-2F1F-CE32-BEC6-F9C2DAE87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8" y="1758435"/>
            <a:ext cx="4996692" cy="5099565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10362" y="6487229"/>
            <a:ext cx="391137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</a:t>
            </a:fld>
            <a:endParaRPr lang="nl-B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BC06CED-D796-32A1-BEE9-38A04891EE0F}"/>
              </a:ext>
            </a:extLst>
          </p:cNvPr>
          <p:cNvSpPr txBox="1">
            <a:spLocks/>
          </p:cNvSpPr>
          <p:nvPr/>
        </p:nvSpPr>
        <p:spPr>
          <a:xfrm>
            <a:off x="8623883" y="967791"/>
            <a:ext cx="3171038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 dirty="0">
                <a:latin typeface="Poppins SemiBold" pitchFamily="2" charset="77"/>
                <a:cs typeface="Poppins" pitchFamily="2" charset="77"/>
              </a:rPr>
              <a:t>Afspraken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CDC62B23-97D2-F00D-5CBA-B7503DA5E2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033" y="944702"/>
            <a:ext cx="1431686" cy="1433012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4DE2D312-3A00-73C3-3148-19A7AB7A47C2}"/>
              </a:ext>
            </a:extLst>
          </p:cNvPr>
          <p:cNvSpPr txBox="1"/>
          <p:nvPr/>
        </p:nvSpPr>
        <p:spPr>
          <a:xfrm>
            <a:off x="864066" y="5734193"/>
            <a:ext cx="17365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Zet je belsignaal uit</a:t>
            </a:r>
          </a:p>
        </p:txBody>
      </p:sp>
      <p:sp>
        <p:nvSpPr>
          <p:cNvPr id="14" name="Tekstvak 13">
            <a:extLst>
              <a:ext uri="{FF2B5EF4-FFF2-40B4-BE49-F238E27FC236}">
                <a16:creationId xmlns:a16="http://schemas.microsoft.com/office/drawing/2014/main" id="{C8D2ECC0-5864-B84B-67FD-557A27680708}"/>
              </a:ext>
            </a:extLst>
          </p:cNvPr>
          <p:cNvSpPr txBox="1"/>
          <p:nvPr/>
        </p:nvSpPr>
        <p:spPr>
          <a:xfrm>
            <a:off x="3146309" y="2132035"/>
            <a:ext cx="17446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Zet je microfoon uit</a:t>
            </a:r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08EFE594-A09F-C22A-4D22-62F2339A7B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031" y="4457317"/>
            <a:ext cx="1433012" cy="1433012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715895DA-6140-8459-25CE-493BDCE1D16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309" y="2627935"/>
            <a:ext cx="1431686" cy="1433012"/>
          </a:xfrm>
          <a:prstGeom prst="rect">
            <a:avLst/>
          </a:prstGeom>
        </p:spPr>
      </p:pic>
      <p:sp>
        <p:nvSpPr>
          <p:cNvPr id="17" name="Tekstvak 16">
            <a:extLst>
              <a:ext uri="{FF2B5EF4-FFF2-40B4-BE49-F238E27FC236}">
                <a16:creationId xmlns:a16="http://schemas.microsoft.com/office/drawing/2014/main" id="{5788014D-325B-FABA-3EF5-8B88314CA414}"/>
              </a:ext>
            </a:extLst>
          </p:cNvPr>
          <p:cNvSpPr txBox="1"/>
          <p:nvPr/>
        </p:nvSpPr>
        <p:spPr>
          <a:xfrm>
            <a:off x="780177" y="3837884"/>
            <a:ext cx="190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Steek je hand op om het woord te vragen</a:t>
            </a:r>
          </a:p>
        </p:txBody>
      </p:sp>
      <p:sp>
        <p:nvSpPr>
          <p:cNvPr id="18" name="Tekstvak 17">
            <a:extLst>
              <a:ext uri="{FF2B5EF4-FFF2-40B4-BE49-F238E27FC236}">
                <a16:creationId xmlns:a16="http://schemas.microsoft.com/office/drawing/2014/main" id="{B258D6E2-FE08-5492-51C8-700B0C09ED1B}"/>
              </a:ext>
            </a:extLst>
          </p:cNvPr>
          <p:cNvSpPr txBox="1"/>
          <p:nvPr/>
        </p:nvSpPr>
        <p:spPr>
          <a:xfrm>
            <a:off x="3100240" y="3859796"/>
            <a:ext cx="1790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Stel je vraag via de chatfunctie</a:t>
            </a:r>
          </a:p>
        </p:txBody>
      </p:sp>
      <p:pic>
        <p:nvPicPr>
          <p:cNvPr id="19" name="Afbeelding 18">
            <a:extLst>
              <a:ext uri="{FF2B5EF4-FFF2-40B4-BE49-F238E27FC236}">
                <a16:creationId xmlns:a16="http://schemas.microsoft.com/office/drawing/2014/main" id="{69E81E92-A105-6A55-4E12-5E935432DB4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57" y="2657617"/>
            <a:ext cx="1431686" cy="1433012"/>
          </a:xfrm>
          <a:prstGeom prst="rect">
            <a:avLst/>
          </a:prstGeom>
        </p:spPr>
      </p:pic>
      <p:pic>
        <p:nvPicPr>
          <p:cNvPr id="20" name="Afbeelding 19">
            <a:extLst>
              <a:ext uri="{FF2B5EF4-FFF2-40B4-BE49-F238E27FC236}">
                <a16:creationId xmlns:a16="http://schemas.microsoft.com/office/drawing/2014/main" id="{7E0485EB-8924-176C-8BD1-16D01E0BD9F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94" y="932705"/>
            <a:ext cx="1431686" cy="1433012"/>
          </a:xfrm>
          <a:prstGeom prst="rect">
            <a:avLst/>
          </a:prstGeom>
        </p:spPr>
      </p:pic>
      <p:sp>
        <p:nvSpPr>
          <p:cNvPr id="21" name="Tekstvak 20">
            <a:extLst>
              <a:ext uri="{FF2B5EF4-FFF2-40B4-BE49-F238E27FC236}">
                <a16:creationId xmlns:a16="http://schemas.microsoft.com/office/drawing/2014/main" id="{DD24BCCF-7B9A-D3AF-3B7F-1BC061F8E8BD}"/>
              </a:ext>
            </a:extLst>
          </p:cNvPr>
          <p:cNvSpPr txBox="1"/>
          <p:nvPr/>
        </p:nvSpPr>
        <p:spPr>
          <a:xfrm>
            <a:off x="947353" y="2126241"/>
            <a:ext cx="17365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Zet je camera aan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E5C731E7-3ACA-33ED-AFEB-95B25173136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84332" y="4744281"/>
            <a:ext cx="859084" cy="859084"/>
          </a:xfrm>
          <a:prstGeom prst="rect">
            <a:avLst/>
          </a:prstGeom>
        </p:spPr>
      </p:pic>
      <p:sp>
        <p:nvSpPr>
          <p:cNvPr id="22" name="Tekstvak 21">
            <a:extLst>
              <a:ext uri="{FF2B5EF4-FFF2-40B4-BE49-F238E27FC236}">
                <a16:creationId xmlns:a16="http://schemas.microsoft.com/office/drawing/2014/main" id="{67662E6E-E3FE-8E94-29EC-C18AD5E1B17A}"/>
              </a:ext>
            </a:extLst>
          </p:cNvPr>
          <p:cNvSpPr txBox="1"/>
          <p:nvPr/>
        </p:nvSpPr>
        <p:spPr>
          <a:xfrm>
            <a:off x="3045614" y="5661431"/>
            <a:ext cx="1736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Maak zelf geen opname</a:t>
            </a:r>
          </a:p>
        </p:txBody>
      </p:sp>
      <p:sp>
        <p:nvSpPr>
          <p:cNvPr id="23" name="Tekstvak 22">
            <a:extLst>
              <a:ext uri="{FF2B5EF4-FFF2-40B4-BE49-F238E27FC236}">
                <a16:creationId xmlns:a16="http://schemas.microsoft.com/office/drawing/2014/main" id="{F527049A-196E-C0C0-00FE-BBC44B5A54C3}"/>
              </a:ext>
            </a:extLst>
          </p:cNvPr>
          <p:cNvSpPr txBox="1"/>
          <p:nvPr/>
        </p:nvSpPr>
        <p:spPr>
          <a:xfrm>
            <a:off x="447998" y="6433255"/>
            <a:ext cx="5195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b="1" dirty="0">
                <a:solidFill>
                  <a:srgbClr val="E20000"/>
                </a:solidFill>
                <a:latin typeface="Poppins" pitchFamily="2" charset="77"/>
                <a:cs typeface="Poppins" pitchFamily="2" charset="77"/>
              </a:rPr>
              <a:t>Deze vergadering </a:t>
            </a:r>
            <a:r>
              <a:rPr lang="nl-BE" sz="1200" b="1">
                <a:solidFill>
                  <a:srgbClr val="E20000"/>
                </a:solidFill>
                <a:latin typeface="Poppins" pitchFamily="2" charset="77"/>
                <a:cs typeface="Poppins" pitchFamily="2" charset="77"/>
              </a:rPr>
              <a:t>wordt niet </a:t>
            </a:r>
            <a:r>
              <a:rPr lang="nl-BE" sz="1400" b="1">
                <a:solidFill>
                  <a:srgbClr val="E20000"/>
                </a:solidFill>
                <a:latin typeface="Poppins" pitchFamily="2" charset="77"/>
                <a:cs typeface="Poppins" pitchFamily="2" charset="77"/>
              </a:rPr>
              <a:t>opgenomen</a:t>
            </a:r>
            <a:endParaRPr lang="nl-BE" sz="1200" b="1" dirty="0">
              <a:solidFill>
                <a:srgbClr val="E20000"/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64D79C8-A5BA-15C6-84B4-47C21D12AE86}"/>
              </a:ext>
            </a:extLst>
          </p:cNvPr>
          <p:cNvSpPr txBox="1">
            <a:spLocks/>
          </p:cNvSpPr>
          <p:nvPr/>
        </p:nvSpPr>
        <p:spPr>
          <a:xfrm>
            <a:off x="3129094" y="137566"/>
            <a:ext cx="8665827" cy="70047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 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cxnSp>
        <p:nvCxnSpPr>
          <p:cNvPr id="2" name="Rechte verbindingslijn 1">
            <a:extLst>
              <a:ext uri="{FF2B5EF4-FFF2-40B4-BE49-F238E27FC236}">
                <a16:creationId xmlns:a16="http://schemas.microsoft.com/office/drawing/2014/main" id="{592E45AE-27AA-6CA0-41E5-8CB847A7C060}"/>
              </a:ext>
            </a:extLst>
          </p:cNvPr>
          <p:cNvCxnSpPr>
            <a:cxnSpLocks/>
          </p:cNvCxnSpPr>
          <p:nvPr/>
        </p:nvCxnSpPr>
        <p:spPr>
          <a:xfrm>
            <a:off x="1151494" y="1244600"/>
            <a:ext cx="1138702" cy="88164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88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</a:t>
            </a:fld>
            <a:endParaRPr lang="nl-B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BC06CED-D796-32A1-BEE9-38A04891EE0F}"/>
              </a:ext>
            </a:extLst>
          </p:cNvPr>
          <p:cNvSpPr txBox="1">
            <a:spLocks/>
          </p:cNvSpPr>
          <p:nvPr/>
        </p:nvSpPr>
        <p:spPr>
          <a:xfrm>
            <a:off x="8623883" y="967791"/>
            <a:ext cx="3171038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 dirty="0">
                <a:latin typeface="Poppins SemiBold" pitchFamily="2" charset="77"/>
                <a:cs typeface="Poppins" pitchFamily="2" charset="77"/>
              </a:rPr>
              <a:t>Agenda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 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1" name="Afbeelding 10">
            <a:hlinkClick r:id="rId4" action="ppaction://hlinksldjump"/>
            <a:extLst>
              <a:ext uri="{FF2B5EF4-FFF2-40B4-BE49-F238E27FC236}">
                <a16:creationId xmlns:a16="http://schemas.microsoft.com/office/drawing/2014/main" id="{E7CE1E18-5B26-B276-D785-56714F7170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69597467-0826-3C32-7FF9-4520552C7FA1}"/>
              </a:ext>
            </a:extLst>
          </p:cNvPr>
          <p:cNvSpPr txBox="1"/>
          <p:nvPr/>
        </p:nvSpPr>
        <p:spPr>
          <a:xfrm>
            <a:off x="190500" y="879095"/>
            <a:ext cx="11691107" cy="592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Intentie</a:t>
            </a:r>
          </a:p>
          <a:p>
            <a:endParaRPr lang="nl-BE" sz="90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r>
              <a:rPr lang="nl-BE" sz="200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Beheer Agenda</a:t>
            </a:r>
            <a:endParaRPr lang="nl-BE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Vereiste Instellingen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Stel je Sportseizoen in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Stel je (Club) Lidmaatschap in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Ken je (Club) Lidmaatschap toe</a:t>
            </a:r>
          </a:p>
          <a:p>
            <a:pPr marL="800100" lvl="1" indent="-342900">
              <a:buFont typeface="Wingdings" pitchFamily="2" charset="2"/>
              <a:buChar char="§"/>
            </a:pPr>
            <a:endParaRPr lang="nl-BE" sz="800">
              <a:latin typeface="Poppins" pitchFamily="2" charset="77"/>
              <a:cs typeface="Poppins" pitchFamily="2" charset="77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Activiteiten bepalen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Stap 1  : Activiteitstype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Stap 2 : Contacttype </a:t>
            </a:r>
            <a:r>
              <a:rPr lang="nl-BE" sz="1000">
                <a:latin typeface="Poppins" pitchFamily="2" charset="77"/>
                <a:cs typeface="Poppins" pitchFamily="2" charset="77"/>
              </a:rPr>
              <a:t>(activiteitsfunctie)</a:t>
            </a:r>
            <a:endParaRPr lang="nl-BE" sz="1400">
              <a:latin typeface="Poppins" pitchFamily="2" charset="77"/>
              <a:cs typeface="Poppins" pitchFamily="2" charset="77"/>
            </a:endParaRP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Stap 3 : Aanwezigheidstype</a:t>
            </a:r>
          </a:p>
          <a:p>
            <a:pPr marL="800100" lvl="1" indent="-342900">
              <a:buFont typeface="Wingdings" pitchFamily="2" charset="2"/>
              <a:buChar char="§"/>
            </a:pPr>
            <a:endParaRPr lang="nl-BE" sz="800">
              <a:latin typeface="Poppins" pitchFamily="2" charset="77"/>
              <a:cs typeface="Poppins" pitchFamily="2" charset="77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Groepen definiëren 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Stap 4 : Groep categorie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Stap 5 : Contacttype </a:t>
            </a:r>
            <a:r>
              <a:rPr lang="nl-BE" sz="1000">
                <a:latin typeface="Poppins" pitchFamily="2" charset="77"/>
                <a:cs typeface="Poppins" pitchFamily="2" charset="77"/>
              </a:rPr>
              <a:t>(groepsfunctie)</a:t>
            </a:r>
            <a:endParaRPr lang="nl-BE" sz="1400">
              <a:latin typeface="Poppins" pitchFamily="2" charset="77"/>
              <a:cs typeface="Poppins" pitchFamily="2" charset="77"/>
            </a:endParaRP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Stap 6 : Groep aanmaken &amp; samenstellen</a:t>
            </a:r>
          </a:p>
          <a:p>
            <a:pPr marL="800100" lvl="1" indent="-342900">
              <a:buFont typeface="Wingdings" pitchFamily="2" charset="2"/>
              <a:buChar char="§"/>
            </a:pPr>
            <a:endParaRPr lang="nl-BE" sz="800">
              <a:latin typeface="Poppins" pitchFamily="2" charset="77"/>
              <a:cs typeface="Poppins" pitchFamily="2" charset="77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Trainingen beheren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Stap 7 : Training Aanmaken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Stap 8 : Aanwezigheden Registreren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400">
                <a:latin typeface="Poppins" pitchFamily="2" charset="77"/>
                <a:cs typeface="Poppins" pitchFamily="2" charset="77"/>
              </a:rPr>
              <a:t>Stap 9 : Aanwezigheden Rapportage</a:t>
            </a:r>
          </a:p>
          <a:p>
            <a:endParaRPr lang="nl-BE">
              <a:latin typeface="Poppins" pitchFamily="2" charset="77"/>
              <a:cs typeface="Poppins" pitchFamily="2" charset="7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Toegangsbeheer</a:t>
            </a:r>
          </a:p>
          <a:p>
            <a:endParaRPr lang="nl-BE" sz="1400">
              <a:latin typeface="Poppins" pitchFamily="2" charset="77"/>
              <a:cs typeface="Poppins" pitchFamily="2" charset="77"/>
            </a:endParaRPr>
          </a:p>
          <a:p>
            <a:r>
              <a:rPr lang="nl-BE" sz="200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Q&amp;A</a:t>
            </a:r>
            <a:endParaRPr lang="nl-BE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4" name="Afbeelding 13" descr="Afbeelding met pijl&#10;&#10;Automatisch gegenereerde beschrijving">
            <a:extLst>
              <a:ext uri="{FF2B5EF4-FFF2-40B4-BE49-F238E27FC236}">
                <a16:creationId xmlns:a16="http://schemas.microsoft.com/office/drawing/2014/main" id="{855C9108-B38C-195D-7349-B9DEC04212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8" y="1758435"/>
            <a:ext cx="4996692" cy="509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760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4</a:t>
            </a:fld>
            <a:endParaRPr lang="nl-B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BC06CED-D796-32A1-BEE9-38A04891EE0F}"/>
              </a:ext>
            </a:extLst>
          </p:cNvPr>
          <p:cNvSpPr txBox="1">
            <a:spLocks/>
          </p:cNvSpPr>
          <p:nvPr/>
        </p:nvSpPr>
        <p:spPr>
          <a:xfrm>
            <a:off x="8623883" y="967791"/>
            <a:ext cx="3171038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 dirty="0">
                <a:latin typeface="Poppins SemiBold" pitchFamily="2" charset="77"/>
                <a:cs typeface="Poppins" pitchFamily="2" charset="77"/>
              </a:rPr>
              <a:t>Agenda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 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1" name="Afbeelding 10">
            <a:hlinkClick r:id="" action="ppaction://noaction"/>
            <a:extLst>
              <a:ext uri="{FF2B5EF4-FFF2-40B4-BE49-F238E27FC236}">
                <a16:creationId xmlns:a16="http://schemas.microsoft.com/office/drawing/2014/main" id="{E7CE1E18-5B26-B276-D785-56714F717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69597467-0826-3C32-7FF9-4520552C7FA1}"/>
              </a:ext>
            </a:extLst>
          </p:cNvPr>
          <p:cNvSpPr txBox="1"/>
          <p:nvPr/>
        </p:nvSpPr>
        <p:spPr>
          <a:xfrm>
            <a:off x="103814" y="5607946"/>
            <a:ext cx="116911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nl-BE">
                <a:latin typeface="Poppins" pitchFamily="2" charset="77"/>
                <a:cs typeface="Poppins" pitchFamily="2" charset="77"/>
              </a:rPr>
              <a:t>Vereiste Instellingen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Stel je Sportseizoen in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Stel je (Club) Lidmaatschap in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Ken je (Club) Lidmaatschap toe</a:t>
            </a:r>
          </a:p>
        </p:txBody>
      </p:sp>
      <p:pic>
        <p:nvPicPr>
          <p:cNvPr id="14" name="Afbeelding 13" descr="Afbeelding met pijl&#10;&#10;Automatisch gegenereerde beschrijving">
            <a:extLst>
              <a:ext uri="{FF2B5EF4-FFF2-40B4-BE49-F238E27FC236}">
                <a16:creationId xmlns:a16="http://schemas.microsoft.com/office/drawing/2014/main" id="{855C9108-B38C-195D-7349-B9DEC04212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8" y="1758435"/>
            <a:ext cx="4996692" cy="5099565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F3010400-83FA-D1CE-56D7-7B74DA4CF3E6}"/>
              </a:ext>
            </a:extLst>
          </p:cNvPr>
          <p:cNvSpPr txBox="1"/>
          <p:nvPr/>
        </p:nvSpPr>
        <p:spPr>
          <a:xfrm>
            <a:off x="103814" y="5234121"/>
            <a:ext cx="61546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Beheer Agenda</a:t>
            </a:r>
            <a:endParaRPr lang="nl-BE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24335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pijl&#10;&#10;Automatisch gegenereerde beschrijving">
            <a:extLst>
              <a:ext uri="{FF2B5EF4-FFF2-40B4-BE49-F238E27FC236}">
                <a16:creationId xmlns:a16="http://schemas.microsoft.com/office/drawing/2014/main" id="{3360DA17-2F1F-CE32-BEC6-F9C2DAE874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8" y="1758435"/>
            <a:ext cx="4996692" cy="5099565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93584" y="6487229"/>
            <a:ext cx="407915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5</a:t>
            </a:fld>
            <a:endParaRPr lang="nl-B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BC06CED-D796-32A1-BEE9-38A04891EE0F}"/>
              </a:ext>
            </a:extLst>
          </p:cNvPr>
          <p:cNvSpPr txBox="1">
            <a:spLocks/>
          </p:cNvSpPr>
          <p:nvPr/>
        </p:nvSpPr>
        <p:spPr>
          <a:xfrm>
            <a:off x="8623883" y="967791"/>
            <a:ext cx="3171038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Intentie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601F8F8F-A4BA-424E-142E-3CAE7A8CB847}"/>
              </a:ext>
            </a:extLst>
          </p:cNvPr>
          <p:cNvSpPr txBox="1"/>
          <p:nvPr/>
        </p:nvSpPr>
        <p:spPr>
          <a:xfrm>
            <a:off x="429397" y="2018475"/>
            <a:ext cx="1169110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>
                <a:latin typeface="Poppins" pitchFamily="2" charset="77"/>
                <a:cs typeface="Poppins" pitchFamily="2" charset="77"/>
              </a:rPr>
              <a:t>Twizzit, een tool voor Karate Vlaanderen – als federatie –</a:t>
            </a:r>
            <a:endParaRPr lang="nl-BE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endParaRPr lang="nl-BE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endParaRPr lang="nl-BE">
              <a:latin typeface="Poppins" pitchFamily="2" charset="77"/>
              <a:cs typeface="Poppins" pitchFamily="2" charset="77"/>
            </a:endParaRPr>
          </a:p>
          <a:p>
            <a:r>
              <a:rPr lang="nl-BE">
                <a:latin typeface="Poppins" pitchFamily="2" charset="77"/>
                <a:cs typeface="Poppins" pitchFamily="2" charset="77"/>
              </a:rPr>
              <a:t>Twizzit, een tool voor JKA Vlaanderen – als leerschool - </a:t>
            </a:r>
          </a:p>
          <a:p>
            <a:endParaRPr lang="nl-BE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nl-BE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r>
              <a:rPr lang="nl-BE" b="1">
                <a:latin typeface="Poppins" pitchFamily="2" charset="77"/>
                <a:cs typeface="Poppins" pitchFamily="2" charset="77"/>
              </a:rPr>
              <a:t>Twizzit, een tool voor de club</a:t>
            </a:r>
          </a:p>
          <a:p>
            <a:endParaRPr lang="nl-BE" sz="200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</a:t>
            </a:r>
            <a:r>
              <a:rPr lang="nl-BE" u="sng">
                <a:solidFill>
                  <a:schemeClr val="accent6">
                    <a:lumMod val="75000"/>
                  </a:schemeClr>
                </a:solidFill>
                <a:latin typeface="Poppins" pitchFamily="2" charset="77"/>
                <a:cs typeface="Poppins" pitchFamily="2" charset="77"/>
              </a:rPr>
              <a:t>Situatieschets:</a:t>
            </a:r>
          </a:p>
          <a:p>
            <a:r>
              <a:rPr lang="nl-BE">
                <a:solidFill>
                  <a:schemeClr val="accent6">
                    <a:lumMod val="75000"/>
                  </a:schemeClr>
                </a:solidFill>
                <a:latin typeface="Poppins" pitchFamily="2" charset="77"/>
                <a:cs typeface="Poppins" pitchFamily="2" charset="77"/>
              </a:rPr>
              <a:t>		</a:t>
            </a:r>
          </a:p>
          <a:p>
            <a:r>
              <a:rPr lang="nl-BE">
                <a:solidFill>
                  <a:schemeClr val="accent6">
                    <a:lumMod val="75000"/>
                  </a:schemeClr>
                </a:solidFill>
                <a:latin typeface="Poppins" pitchFamily="2" charset="77"/>
                <a:cs typeface="Poppins" pitchFamily="2" charset="77"/>
              </a:rPr>
              <a:t>	- Training 1  : Woensdag, 20u -21u30 ( vanaf 14 jaar ) </a:t>
            </a:r>
          </a:p>
          <a:p>
            <a:r>
              <a:rPr lang="nl-BE">
                <a:solidFill>
                  <a:schemeClr val="accent6">
                    <a:lumMod val="75000"/>
                  </a:schemeClr>
                </a:solidFill>
                <a:latin typeface="Poppins" pitchFamily="2" charset="77"/>
                <a:cs typeface="Poppins" pitchFamily="2" charset="77"/>
              </a:rPr>
              <a:t>	- Training 2 : Zondag, 9u30 – 11u00 ( vanaf 9 jaar ) </a:t>
            </a:r>
          </a:p>
          <a:p>
            <a:endParaRPr lang="nl-BE">
              <a:solidFill>
                <a:schemeClr val="accent6">
                  <a:lumMod val="75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r>
              <a:rPr lang="nl-BE">
                <a:solidFill>
                  <a:schemeClr val="accent6">
                    <a:lumMod val="75000"/>
                  </a:schemeClr>
                </a:solidFill>
                <a:latin typeface="Poppins" pitchFamily="2" charset="77"/>
                <a:cs typeface="Poppins" pitchFamily="2" charset="77"/>
              </a:rPr>
              <a:t>	Waarbij de lesgevers de aan- en afwezigheid per training bepalen</a:t>
            </a:r>
          </a:p>
          <a:p>
            <a:endParaRPr lang="nl-BE" sz="200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endParaRPr lang="nl-BE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7F883E-9252-EA28-CBFF-A9B4622625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EEE1925B-C050-E944-63F1-3358620E1C57}"/>
              </a:ext>
            </a:extLst>
          </p:cNvPr>
          <p:cNvSpPr/>
          <p:nvPr/>
        </p:nvSpPr>
        <p:spPr>
          <a:xfrm>
            <a:off x="0" y="6568689"/>
            <a:ext cx="217777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12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Kostprijs: € 1,9 per lid excl. BTW</a:t>
            </a:r>
          </a:p>
        </p:txBody>
      </p:sp>
    </p:spTree>
    <p:extLst>
      <p:ext uri="{BB962C8B-B14F-4D97-AF65-F5344CB8AC3E}">
        <p14:creationId xmlns:p14="http://schemas.microsoft.com/office/powerpoint/2010/main" val="2934703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6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" action="ppaction://noaction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Vereiste Instellingen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17" name="Tekstvak 16">
            <a:extLst>
              <a:ext uri="{FF2B5EF4-FFF2-40B4-BE49-F238E27FC236}">
                <a16:creationId xmlns:a16="http://schemas.microsoft.com/office/drawing/2014/main" id="{EACDDC0D-F792-AE34-B2CF-46EF255703F9}"/>
              </a:ext>
            </a:extLst>
          </p:cNvPr>
          <p:cNvSpPr txBox="1"/>
          <p:nvPr/>
        </p:nvSpPr>
        <p:spPr>
          <a:xfrm>
            <a:off x="250446" y="1758435"/>
            <a:ext cx="116911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Stel je (club)-sportseizoen in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- Instellingen - Seizoen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8BC2B1FB-214A-FFEE-95A4-A47BAB9BF8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372" y="2597525"/>
            <a:ext cx="5015575" cy="3333428"/>
          </a:xfrm>
          <a:prstGeom prst="rect">
            <a:avLst/>
          </a:prstGeom>
        </p:spPr>
      </p:pic>
      <p:pic>
        <p:nvPicPr>
          <p:cNvPr id="14" name="Afbeelding 13">
            <a:extLst>
              <a:ext uri="{FF2B5EF4-FFF2-40B4-BE49-F238E27FC236}">
                <a16:creationId xmlns:a16="http://schemas.microsoft.com/office/drawing/2014/main" id="{A2C16727-F654-7A12-39BB-68EF2C97B9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0011" y="4936051"/>
            <a:ext cx="7540451" cy="1551178"/>
          </a:xfrm>
          <a:prstGeom prst="rect">
            <a:avLst/>
          </a:prstGeom>
        </p:spPr>
      </p:pic>
      <p:sp>
        <p:nvSpPr>
          <p:cNvPr id="9" name="Tekstvak 8">
            <a:extLst>
              <a:ext uri="{FF2B5EF4-FFF2-40B4-BE49-F238E27FC236}">
                <a16:creationId xmlns:a16="http://schemas.microsoft.com/office/drawing/2014/main" id="{2D4C3E01-EFE0-CD30-FC7D-88C7BBDFAF06}"/>
              </a:ext>
            </a:extLst>
          </p:cNvPr>
          <p:cNvSpPr txBox="1"/>
          <p:nvPr/>
        </p:nvSpPr>
        <p:spPr>
          <a:xfrm>
            <a:off x="5512963" y="4503062"/>
            <a:ext cx="61546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>
                <a:hlinkClick r:id="rId7"/>
              </a:rPr>
              <a:t>https://twizzit.com/v2/knowledgebase/article/seasons</a:t>
            </a:r>
            <a:r>
              <a:rPr lang="nl-B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3960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7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Vereiste Instellingen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17" name="Tekstvak 16">
            <a:extLst>
              <a:ext uri="{FF2B5EF4-FFF2-40B4-BE49-F238E27FC236}">
                <a16:creationId xmlns:a16="http://schemas.microsoft.com/office/drawing/2014/main" id="{EACDDC0D-F792-AE34-B2CF-46EF255703F9}"/>
              </a:ext>
            </a:extLst>
          </p:cNvPr>
          <p:cNvSpPr txBox="1"/>
          <p:nvPr/>
        </p:nvSpPr>
        <p:spPr>
          <a:xfrm>
            <a:off x="250446" y="1758435"/>
            <a:ext cx="116911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Stel je (club)-lidmaatschap in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- Instellingen – Lidmaatschap types</a:t>
            </a:r>
          </a:p>
        </p:txBody>
      </p:sp>
      <p:pic>
        <p:nvPicPr>
          <p:cNvPr id="20" name="Afbeelding 19">
            <a:extLst>
              <a:ext uri="{FF2B5EF4-FFF2-40B4-BE49-F238E27FC236}">
                <a16:creationId xmlns:a16="http://schemas.microsoft.com/office/drawing/2014/main" id="{5BDC9F4F-F92B-B8E2-4D93-1B87C3AF01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0446" y="2410730"/>
            <a:ext cx="4988105" cy="3636257"/>
          </a:xfrm>
          <a:prstGeom prst="rect">
            <a:avLst/>
          </a:prstGeom>
        </p:spPr>
      </p:pic>
      <p:pic>
        <p:nvPicPr>
          <p:cNvPr id="18" name="Afbeelding 17">
            <a:extLst>
              <a:ext uri="{FF2B5EF4-FFF2-40B4-BE49-F238E27FC236}">
                <a16:creationId xmlns:a16="http://schemas.microsoft.com/office/drawing/2014/main" id="{BBAC932A-FF94-2674-3433-9A39C68B697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9094" y="4916030"/>
            <a:ext cx="8145258" cy="1669870"/>
          </a:xfrm>
          <a:prstGeom prst="rect">
            <a:avLst/>
          </a:prstGeom>
        </p:spPr>
      </p:pic>
      <p:sp>
        <p:nvSpPr>
          <p:cNvPr id="22" name="Tekstvak 21">
            <a:extLst>
              <a:ext uri="{FF2B5EF4-FFF2-40B4-BE49-F238E27FC236}">
                <a16:creationId xmlns:a16="http://schemas.microsoft.com/office/drawing/2014/main" id="{DF6982F7-37F5-FD33-5E8A-57FE43D67C0B}"/>
              </a:ext>
            </a:extLst>
          </p:cNvPr>
          <p:cNvSpPr txBox="1"/>
          <p:nvPr/>
        </p:nvSpPr>
        <p:spPr>
          <a:xfrm>
            <a:off x="5096656" y="4657222"/>
            <a:ext cx="65640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>
                <a:hlinkClick r:id="rId8"/>
              </a:rPr>
              <a:t>https://twizzit.com/v2/knowledgebase/article/membership_types</a:t>
            </a:r>
            <a:r>
              <a:rPr lang="nl-B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96612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8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Vereiste Instellingen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17" name="Tekstvak 16">
            <a:extLst>
              <a:ext uri="{FF2B5EF4-FFF2-40B4-BE49-F238E27FC236}">
                <a16:creationId xmlns:a16="http://schemas.microsoft.com/office/drawing/2014/main" id="{EACDDC0D-F792-AE34-B2CF-46EF255703F9}"/>
              </a:ext>
            </a:extLst>
          </p:cNvPr>
          <p:cNvSpPr txBox="1"/>
          <p:nvPr/>
        </p:nvSpPr>
        <p:spPr>
          <a:xfrm>
            <a:off x="250446" y="1758435"/>
            <a:ext cx="116911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Ken je (club)-lidmaatschap toe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- CRM – Contacten</a:t>
            </a:r>
          </a:p>
        </p:txBody>
      </p:sp>
      <p:pic>
        <p:nvPicPr>
          <p:cNvPr id="5" name="Afbeelding 4" descr="Afbeelding met tekst, schermopname, Lettertype&#10;&#10;Automatisch gegenereerde beschrijving">
            <a:extLst>
              <a:ext uri="{FF2B5EF4-FFF2-40B4-BE49-F238E27FC236}">
                <a16:creationId xmlns:a16="http://schemas.microsoft.com/office/drawing/2014/main" id="{DADB8139-246F-C272-E97B-621A75A430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570" y="2515034"/>
            <a:ext cx="8239998" cy="1412811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8563838A-1886-4674-D477-CE473D5933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75933" y="2086273"/>
            <a:ext cx="466790" cy="485843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DB6410A7-CF74-9513-53FF-BA34D394F8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6309" y="2100562"/>
            <a:ext cx="485843" cy="457264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5030E057-8B35-E483-DC44-6FF8AEA373B6}"/>
              </a:ext>
            </a:extLst>
          </p:cNvPr>
          <p:cNvSpPr txBox="1"/>
          <p:nvPr/>
        </p:nvSpPr>
        <p:spPr>
          <a:xfrm>
            <a:off x="7492152" y="2175306"/>
            <a:ext cx="1089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1400" b="1"/>
              <a:t>Organisatie</a:t>
            </a:r>
            <a:endParaRPr lang="nl-BE" sz="1400" b="1"/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B70C6A76-6B55-99CE-8D49-931E69BE0D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0570" y="2498272"/>
            <a:ext cx="2628814" cy="1688365"/>
          </a:xfrm>
          <a:prstGeom prst="rect">
            <a:avLst/>
          </a:prstGeom>
        </p:spPr>
      </p:pic>
      <p:pic>
        <p:nvPicPr>
          <p:cNvPr id="19" name="Afbeelding 18">
            <a:extLst>
              <a:ext uri="{FF2B5EF4-FFF2-40B4-BE49-F238E27FC236}">
                <a16:creationId xmlns:a16="http://schemas.microsoft.com/office/drawing/2014/main" id="{3C798F79-B7A6-0FFB-C725-9DEBC3D4A0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21721" y="4513970"/>
            <a:ext cx="5274025" cy="2201972"/>
          </a:xfrm>
          <a:prstGeom prst="rect">
            <a:avLst/>
          </a:prstGeom>
        </p:spPr>
      </p:pic>
      <p:sp>
        <p:nvSpPr>
          <p:cNvPr id="21" name="Pijl: gekromd rechts 20">
            <a:extLst>
              <a:ext uri="{FF2B5EF4-FFF2-40B4-BE49-F238E27FC236}">
                <a16:creationId xmlns:a16="http://schemas.microsoft.com/office/drawing/2014/main" id="{B8497329-B004-B34C-184E-3F6F6F18E4D7}"/>
              </a:ext>
            </a:extLst>
          </p:cNvPr>
          <p:cNvSpPr/>
          <p:nvPr/>
        </p:nvSpPr>
        <p:spPr>
          <a:xfrm>
            <a:off x="250446" y="4001752"/>
            <a:ext cx="613712" cy="1936824"/>
          </a:xfrm>
          <a:prstGeom prst="curved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24" name="Tekstballon: rechthoek 23">
            <a:extLst>
              <a:ext uri="{FF2B5EF4-FFF2-40B4-BE49-F238E27FC236}">
                <a16:creationId xmlns:a16="http://schemas.microsoft.com/office/drawing/2014/main" id="{BC2B8170-508E-904B-C5A7-0B25ACB12A4F}"/>
              </a:ext>
            </a:extLst>
          </p:cNvPr>
          <p:cNvSpPr/>
          <p:nvPr/>
        </p:nvSpPr>
        <p:spPr>
          <a:xfrm>
            <a:off x="5582644" y="5074009"/>
            <a:ext cx="6018963" cy="341644"/>
          </a:xfrm>
          <a:prstGeom prst="wedgeRectCallout">
            <a:avLst>
              <a:gd name="adj1" fmla="val -55057"/>
              <a:gd name="adj2" fmla="val -1102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nl-NL" sz="1200"/>
              <a:t>Je wil lidmaatschap voor zowel jouw club, als Karate Vlaanderen onmiddellijk toekennen. </a:t>
            </a:r>
          </a:p>
          <a:p>
            <a:r>
              <a:rPr lang="nl-NL" sz="1200"/>
              <a:t>(want al je gewenste/vereiste clubinstellingen/settings zijn ingesteld) </a:t>
            </a:r>
            <a:endParaRPr lang="nl-BE" sz="1200"/>
          </a:p>
        </p:txBody>
      </p:sp>
      <p:sp>
        <p:nvSpPr>
          <p:cNvPr id="25" name="Tekstballon: rechthoek 24">
            <a:extLst>
              <a:ext uri="{FF2B5EF4-FFF2-40B4-BE49-F238E27FC236}">
                <a16:creationId xmlns:a16="http://schemas.microsoft.com/office/drawing/2014/main" id="{BBBE8CED-88CB-AF01-2A61-10849FF9E6A2}"/>
              </a:ext>
            </a:extLst>
          </p:cNvPr>
          <p:cNvSpPr/>
          <p:nvPr/>
        </p:nvSpPr>
        <p:spPr>
          <a:xfrm>
            <a:off x="5582644" y="5578882"/>
            <a:ext cx="6018963" cy="539793"/>
          </a:xfrm>
          <a:prstGeom prst="wedgeRectCallout">
            <a:avLst>
              <a:gd name="adj1" fmla="val -55057"/>
              <a:gd name="adj2" fmla="val -1102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nl-NL" sz="1200"/>
              <a:t>Het lidmaatschap voor Karate Vlaanderen is al actief. Je wenst op dit ogenblik enkel nog een lidmaatschap voor de club toe te kennen aan je sportend-lid. </a:t>
            </a:r>
          </a:p>
          <a:p>
            <a:r>
              <a:rPr lang="nl-NL" sz="1200"/>
              <a:t>Of je wenst een niet-sportend lid ook een club-lidmaatschap toe te kennen</a:t>
            </a:r>
            <a:endParaRPr lang="nl-BE" sz="1200"/>
          </a:p>
        </p:txBody>
      </p:sp>
      <p:sp>
        <p:nvSpPr>
          <p:cNvPr id="26" name="Tekstballon: rechthoek 25">
            <a:extLst>
              <a:ext uri="{FF2B5EF4-FFF2-40B4-BE49-F238E27FC236}">
                <a16:creationId xmlns:a16="http://schemas.microsoft.com/office/drawing/2014/main" id="{0A6ACCE4-B7BD-5E25-1694-A33B2C2E7B13}"/>
              </a:ext>
            </a:extLst>
          </p:cNvPr>
          <p:cNvSpPr/>
          <p:nvPr/>
        </p:nvSpPr>
        <p:spPr>
          <a:xfrm>
            <a:off x="5582643" y="6285091"/>
            <a:ext cx="6018963" cy="341644"/>
          </a:xfrm>
          <a:prstGeom prst="wedgeRectCallout">
            <a:avLst>
              <a:gd name="adj1" fmla="val -55057"/>
              <a:gd name="adj2" fmla="val -1102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nl-NL" sz="1200"/>
              <a:t>Tot op heden gebruik je de clubfunctionaliteiten nog niet, maar je wenst uiteraard voor je</a:t>
            </a:r>
          </a:p>
          <a:p>
            <a:r>
              <a:rPr lang="nl-NL" sz="1200"/>
              <a:t>Sportend-lid een geldig lidmaatschap (vergunning Karate Vlaanderen)</a:t>
            </a:r>
            <a:endParaRPr lang="nl-BE" sz="1200"/>
          </a:p>
        </p:txBody>
      </p:sp>
      <p:pic>
        <p:nvPicPr>
          <p:cNvPr id="2" name="Afbeelding 1">
            <a:hlinkClick r:id="" action="ppaction://noaction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920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9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Vereiste Instellingen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E234A228-00CC-1310-C539-C1457EC349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4507" y="3009066"/>
            <a:ext cx="9590444" cy="1608078"/>
          </a:xfrm>
          <a:prstGeom prst="rect">
            <a:avLst/>
          </a:prstGeom>
        </p:spPr>
      </p:pic>
      <p:grpSp>
        <p:nvGrpSpPr>
          <p:cNvPr id="21" name="Groep 20">
            <a:extLst>
              <a:ext uri="{FF2B5EF4-FFF2-40B4-BE49-F238E27FC236}">
                <a16:creationId xmlns:a16="http://schemas.microsoft.com/office/drawing/2014/main" id="{0042A305-CE0F-98C0-D6F6-2B2CD2156CB6}"/>
              </a:ext>
            </a:extLst>
          </p:cNvPr>
          <p:cNvGrpSpPr/>
          <p:nvPr/>
        </p:nvGrpSpPr>
        <p:grpSpPr>
          <a:xfrm>
            <a:off x="1111085" y="4634425"/>
            <a:ext cx="9573866" cy="969821"/>
            <a:chOff x="601597" y="3437641"/>
            <a:chExt cx="9573866" cy="969821"/>
          </a:xfrm>
        </p:grpSpPr>
        <p:pic>
          <p:nvPicPr>
            <p:cNvPr id="18" name="Afbeelding 17">
              <a:extLst>
                <a:ext uri="{FF2B5EF4-FFF2-40B4-BE49-F238E27FC236}">
                  <a16:creationId xmlns:a16="http://schemas.microsoft.com/office/drawing/2014/main" id="{5B6BF316-D01B-C714-CD92-A62F21FC5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1597" y="3437641"/>
              <a:ext cx="9573866" cy="969821"/>
            </a:xfrm>
            <a:prstGeom prst="rect">
              <a:avLst/>
            </a:prstGeom>
          </p:spPr>
        </p:pic>
        <p:sp>
          <p:nvSpPr>
            <p:cNvPr id="19" name="Rechthoek 18">
              <a:extLst>
                <a:ext uri="{FF2B5EF4-FFF2-40B4-BE49-F238E27FC236}">
                  <a16:creationId xmlns:a16="http://schemas.microsoft.com/office/drawing/2014/main" id="{04069C80-3B45-98AB-2B21-EA3C4CAA0FB1}"/>
                </a:ext>
              </a:extLst>
            </p:cNvPr>
            <p:cNvSpPr/>
            <p:nvPr/>
          </p:nvSpPr>
          <p:spPr>
            <a:xfrm>
              <a:off x="5797899" y="3526971"/>
              <a:ext cx="834013" cy="301451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3F6F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  <p:sp>
          <p:nvSpPr>
            <p:cNvPr id="20" name="Rechthoek 19">
              <a:extLst>
                <a:ext uri="{FF2B5EF4-FFF2-40B4-BE49-F238E27FC236}">
                  <a16:creationId xmlns:a16="http://schemas.microsoft.com/office/drawing/2014/main" id="{257D876A-8C8C-7EE3-ACE8-857B659CDE9C}"/>
                </a:ext>
              </a:extLst>
            </p:cNvPr>
            <p:cNvSpPr/>
            <p:nvPr/>
          </p:nvSpPr>
          <p:spPr>
            <a:xfrm>
              <a:off x="5797899" y="3967216"/>
              <a:ext cx="834013" cy="301451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3F6F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22" name="Tekstvak 21">
            <a:extLst>
              <a:ext uri="{FF2B5EF4-FFF2-40B4-BE49-F238E27FC236}">
                <a16:creationId xmlns:a16="http://schemas.microsoft.com/office/drawing/2014/main" id="{4D40AFD1-D991-0A94-474F-9EE5F222F590}"/>
              </a:ext>
            </a:extLst>
          </p:cNvPr>
          <p:cNvSpPr txBox="1"/>
          <p:nvPr/>
        </p:nvSpPr>
        <p:spPr>
          <a:xfrm>
            <a:off x="250446" y="1758435"/>
            <a:ext cx="1169110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Bij CRM (lidmaatschappen) zie ik opeens dubbel zoveel licenties! Heb ik iets fout gedaan?</a:t>
            </a:r>
          </a:p>
          <a:p>
            <a:r>
              <a:rPr lang="nl-BE" sz="1600">
                <a:latin typeface="Poppins" pitchFamily="2" charset="77"/>
                <a:cs typeface="Poppins" pitchFamily="2" charset="77"/>
              </a:rPr>
              <a:t>Nee, het overzicht toont standaard alle lidmaatschappen – zowel voor de club, als de federatie </a:t>
            </a:r>
            <a:r>
              <a:rPr lang="nl-BE" sz="1600" b="1">
                <a:latin typeface="Poppins" pitchFamily="2" charset="77"/>
                <a:cs typeface="Poppins" pitchFamily="2" charset="77"/>
              </a:rPr>
              <a:t>[organisatie]</a:t>
            </a:r>
          </a:p>
          <a:p>
            <a:endParaRPr lang="nl-BE" sz="1600">
              <a:latin typeface="Poppins" pitchFamily="2" charset="77"/>
              <a:cs typeface="Poppins" pitchFamily="2" charset="77"/>
            </a:endParaRPr>
          </a:p>
          <a:p>
            <a:r>
              <a:rPr lang="nl-BE" sz="1600" b="1" u="sng">
                <a:latin typeface="Poppins" pitchFamily="2" charset="77"/>
                <a:cs typeface="Poppins" pitchFamily="2" charset="77"/>
              </a:rPr>
              <a:t>Tip: </a:t>
            </a:r>
            <a:r>
              <a:rPr lang="nl-BE" sz="1600">
                <a:latin typeface="Poppins" pitchFamily="2" charset="77"/>
                <a:cs typeface="Poppins" pitchFamily="2" charset="77"/>
              </a:rPr>
              <a:t>Gebruik (&amp; bewaar) filters om je overzicht te behouden!</a:t>
            </a:r>
          </a:p>
        </p:txBody>
      </p:sp>
      <p:pic>
        <p:nvPicPr>
          <p:cNvPr id="24" name="Afbeelding 23">
            <a:extLst>
              <a:ext uri="{FF2B5EF4-FFF2-40B4-BE49-F238E27FC236}">
                <a16:creationId xmlns:a16="http://schemas.microsoft.com/office/drawing/2014/main" id="{073F1643-6BD2-BBAA-813F-504090C7A6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1085" y="5872945"/>
            <a:ext cx="4100460" cy="886117"/>
          </a:xfrm>
          <a:prstGeom prst="rect">
            <a:avLst/>
          </a:prstGeom>
        </p:spPr>
      </p:pic>
      <p:sp>
        <p:nvSpPr>
          <p:cNvPr id="25" name="Pijl: gekromd rechts 24">
            <a:extLst>
              <a:ext uri="{FF2B5EF4-FFF2-40B4-BE49-F238E27FC236}">
                <a16:creationId xmlns:a16="http://schemas.microsoft.com/office/drawing/2014/main" id="{E6D8BE53-CACC-5A1F-24CF-BA27B78DB1BB}"/>
              </a:ext>
            </a:extLst>
          </p:cNvPr>
          <p:cNvSpPr/>
          <p:nvPr/>
        </p:nvSpPr>
        <p:spPr>
          <a:xfrm>
            <a:off x="320784" y="3960793"/>
            <a:ext cx="613712" cy="2526436"/>
          </a:xfrm>
          <a:prstGeom prst="curved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601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10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" action="ppaction://noaction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Vereiste Instellingen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22" name="Tekstvak 21">
            <a:extLst>
              <a:ext uri="{FF2B5EF4-FFF2-40B4-BE49-F238E27FC236}">
                <a16:creationId xmlns:a16="http://schemas.microsoft.com/office/drawing/2014/main" id="{4D40AFD1-D991-0A94-474F-9EE5F222F590}"/>
              </a:ext>
            </a:extLst>
          </p:cNvPr>
          <p:cNvSpPr txBox="1"/>
          <p:nvPr/>
        </p:nvSpPr>
        <p:spPr>
          <a:xfrm>
            <a:off x="250446" y="1758435"/>
            <a:ext cx="116911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600" b="1" u="sng">
                <a:latin typeface="Poppins" pitchFamily="2" charset="77"/>
                <a:cs typeface="Poppins" pitchFamily="2" charset="77"/>
              </a:rPr>
              <a:t>Tip: </a:t>
            </a:r>
            <a:r>
              <a:rPr lang="nl-BE" sz="1600">
                <a:latin typeface="Poppins" pitchFamily="2" charset="77"/>
                <a:cs typeface="Poppins" pitchFamily="2" charset="77"/>
              </a:rPr>
              <a:t>Gebruik (&amp; bewaar) filters om je overzicht in de lidmaatschappen te behouden!</a:t>
            </a:r>
          </a:p>
          <a:p>
            <a:endParaRPr lang="nl-BE" sz="1600">
              <a:latin typeface="Poppins" pitchFamily="2" charset="77"/>
              <a:cs typeface="Poppins" pitchFamily="2" charset="77"/>
            </a:endParaRPr>
          </a:p>
          <a:p>
            <a:r>
              <a:rPr lang="nl-BE" sz="1600">
                <a:latin typeface="Poppins" pitchFamily="2" charset="77"/>
                <a:cs typeface="Poppins" pitchFamily="2" charset="77"/>
              </a:rPr>
              <a:t>Wees ook attent op het onderstaande verschil zodat je weet waar je je zoekparameters moet definiëren!</a:t>
            </a:r>
          </a:p>
        </p:txBody>
      </p:sp>
      <p:pic>
        <p:nvPicPr>
          <p:cNvPr id="27" name="Afbeelding 26">
            <a:extLst>
              <a:ext uri="{FF2B5EF4-FFF2-40B4-BE49-F238E27FC236}">
                <a16:creationId xmlns:a16="http://schemas.microsoft.com/office/drawing/2014/main" id="{3AF4EE85-E00F-9969-C37F-04C0D61DC6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596" y="2559862"/>
            <a:ext cx="9712724" cy="2056038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9E105639-1728-3B97-2FC0-9E796D5FD9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2532" y="4721717"/>
            <a:ext cx="8907107" cy="911569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8D4EA47B-A746-71B0-AAF0-76C64A4957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62532" y="5767412"/>
            <a:ext cx="8907107" cy="90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668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11</a:t>
            </a:fld>
            <a:endParaRPr lang="nl-B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BC06CED-D796-32A1-BEE9-38A04891EE0F}"/>
              </a:ext>
            </a:extLst>
          </p:cNvPr>
          <p:cNvSpPr txBox="1">
            <a:spLocks/>
          </p:cNvSpPr>
          <p:nvPr/>
        </p:nvSpPr>
        <p:spPr>
          <a:xfrm>
            <a:off x="8623883" y="967791"/>
            <a:ext cx="3171038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 dirty="0">
                <a:latin typeface="Poppins SemiBold" pitchFamily="2" charset="77"/>
                <a:cs typeface="Poppins" pitchFamily="2" charset="77"/>
              </a:rPr>
              <a:t>Agenda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 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1" name="Afbeelding 10">
            <a:hlinkClick r:id="" action="ppaction://noaction"/>
            <a:extLst>
              <a:ext uri="{FF2B5EF4-FFF2-40B4-BE49-F238E27FC236}">
                <a16:creationId xmlns:a16="http://schemas.microsoft.com/office/drawing/2014/main" id="{E7CE1E18-5B26-B276-D785-56714F717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69597467-0826-3C32-7FF9-4520552C7FA1}"/>
              </a:ext>
            </a:extLst>
          </p:cNvPr>
          <p:cNvSpPr txBox="1"/>
          <p:nvPr/>
        </p:nvSpPr>
        <p:spPr>
          <a:xfrm>
            <a:off x="103814" y="5607946"/>
            <a:ext cx="116911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nl-BE">
                <a:latin typeface="Poppins" pitchFamily="2" charset="77"/>
                <a:cs typeface="Poppins" pitchFamily="2" charset="77"/>
              </a:rPr>
              <a:t>Activiteiten bepalen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Stap 1  : Activiteitstype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Stap 2 : Contacttype </a:t>
            </a:r>
            <a:r>
              <a:rPr lang="nl-BE" sz="1050">
                <a:latin typeface="Poppins" pitchFamily="2" charset="77"/>
                <a:cs typeface="Poppins" pitchFamily="2" charset="77"/>
              </a:rPr>
              <a:t>(activiteitsfunctie) – wat is je rol? 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Stap 3 : Aanwezigheidstype</a:t>
            </a:r>
          </a:p>
        </p:txBody>
      </p:sp>
      <p:pic>
        <p:nvPicPr>
          <p:cNvPr id="14" name="Afbeelding 13" descr="Afbeelding met pijl&#10;&#10;Automatisch gegenereerde beschrijving">
            <a:extLst>
              <a:ext uri="{FF2B5EF4-FFF2-40B4-BE49-F238E27FC236}">
                <a16:creationId xmlns:a16="http://schemas.microsoft.com/office/drawing/2014/main" id="{855C9108-B38C-195D-7349-B9DEC04212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8" y="1758435"/>
            <a:ext cx="4996692" cy="5099565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F3010400-83FA-D1CE-56D7-7B74DA4CF3E6}"/>
              </a:ext>
            </a:extLst>
          </p:cNvPr>
          <p:cNvSpPr txBox="1"/>
          <p:nvPr/>
        </p:nvSpPr>
        <p:spPr>
          <a:xfrm>
            <a:off x="103814" y="5234121"/>
            <a:ext cx="61546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Beheer Agenda</a:t>
            </a:r>
            <a:endParaRPr lang="nl-BE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1596983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12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3E720AC0-75F8-6784-CECE-CA7524385BB9}"/>
              </a:ext>
            </a:extLst>
          </p:cNvPr>
          <p:cNvSpPr txBox="1"/>
          <p:nvPr/>
        </p:nvSpPr>
        <p:spPr>
          <a:xfrm>
            <a:off x="250446" y="1758435"/>
            <a:ext cx="1169110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1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Bepaal welke soorten activiteiten er bestaan binnen je organisatie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</a:t>
            </a:r>
            <a:r>
              <a:rPr lang="nl-BE" sz="2000" u="sng">
                <a:latin typeface="Poppins" pitchFamily="2" charset="77"/>
                <a:cs typeface="Poppins" pitchFamily="2" charset="77"/>
              </a:rPr>
              <a:t>Vereiste Instellingen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Activiteitstype,  definieer de ≠ activiteiten in je club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- Instellingen - Activiteiten sub types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257300" lvl="2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257300" lvl="2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257300" lvl="2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257300" lvl="2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1" name="Afbeelding 10" descr="Aftellen in filmframe">
            <a:hlinkClick r:id="rId6" action="ppaction://hlinksldjump"/>
            <a:extLst>
              <a:ext uri="{FF2B5EF4-FFF2-40B4-BE49-F238E27FC236}">
                <a16:creationId xmlns:a16="http://schemas.microsoft.com/office/drawing/2014/main" id="{98048DB5-F2AA-80C5-7F2F-56931424E2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753" y="5477852"/>
            <a:ext cx="1116800" cy="62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F27D21B6-CC2E-BAF0-2740-028703C2E01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39705" y="5187314"/>
            <a:ext cx="6386420" cy="1529380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91E974D5-0F9D-46DA-3DB1-42690099FA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39705" y="3748412"/>
            <a:ext cx="6287603" cy="1523241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778328E-2D01-413C-08D6-2599F6ADB3B6}"/>
              </a:ext>
            </a:extLst>
          </p:cNvPr>
          <p:cNvSpPr txBox="1">
            <a:spLocks/>
          </p:cNvSpPr>
          <p:nvPr/>
        </p:nvSpPr>
        <p:spPr>
          <a:xfrm>
            <a:off x="1260389" y="967791"/>
            <a:ext cx="10534533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Activiteiten bepalen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-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Activiteitstype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74305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13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6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1260389" y="967791"/>
            <a:ext cx="10534533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Activiteiten bepalen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-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Activiteitstype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6" name="BeheerAgenda_TrainingsType">
            <a:hlinkClick r:id="" action="ppaction://media"/>
            <a:extLst>
              <a:ext uri="{FF2B5EF4-FFF2-40B4-BE49-F238E27FC236}">
                <a16:creationId xmlns:a16="http://schemas.microsoft.com/office/drawing/2014/main" id="{835A0C28-3877-7203-09A7-9FF721A7CF9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57381" y="1465164"/>
            <a:ext cx="10274230" cy="5022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17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14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3E720AC0-75F8-6784-CECE-CA7524385BB9}"/>
              </a:ext>
            </a:extLst>
          </p:cNvPr>
          <p:cNvSpPr txBox="1"/>
          <p:nvPr/>
        </p:nvSpPr>
        <p:spPr>
          <a:xfrm>
            <a:off x="250446" y="1758435"/>
            <a:ext cx="1169110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2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Bepaal welke soorten contacten er bestaan binnen je organisatie. </a:t>
            </a:r>
          </a:p>
          <a:p>
            <a:pPr lvl="1"/>
            <a:r>
              <a:rPr lang="nl-NL" sz="1600">
                <a:latin typeface="Poppins" pitchFamily="2" charset="77"/>
                <a:cs typeface="Poppins" pitchFamily="2" charset="77"/>
              </a:rPr>
              <a:t>Contactfuncties worden namelijk gebruikt om contacten te linken aan activiteiten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</a:t>
            </a:r>
            <a:r>
              <a:rPr lang="nl-BE" sz="2000" u="sng">
                <a:latin typeface="Poppins" pitchFamily="2" charset="77"/>
                <a:cs typeface="Poppins" pitchFamily="2" charset="77"/>
              </a:rPr>
              <a:t>Vereiste Instellingen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Contactfunctie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- Instellingen - Contactfunctie</a:t>
            </a:r>
          </a:p>
          <a:p>
            <a:pPr marL="2171700" lvl="4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Activiteit Functies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714500" lvl="3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2171700" lvl="4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Selecteer ‘Aanwezigheden verifiëren voor trainingen’</a:t>
            </a:r>
          </a:p>
          <a:p>
            <a:pPr lvl="3"/>
            <a:r>
              <a:rPr lang="nl-BE" sz="2000">
                <a:latin typeface="Poppins" pitchFamily="2" charset="77"/>
                <a:cs typeface="Poppins" pitchFamily="2" charset="77"/>
              </a:rPr>
              <a:t> </a:t>
            </a: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	</a:t>
            </a: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5" name="Afbeelding 14" descr="Aftellen in filmframe">
            <a:hlinkClick r:id="rId6" action="ppaction://hlinksldjump"/>
            <a:extLst>
              <a:ext uri="{FF2B5EF4-FFF2-40B4-BE49-F238E27FC236}">
                <a16:creationId xmlns:a16="http://schemas.microsoft.com/office/drawing/2014/main" id="{DAE93E49-5E14-F39D-FC41-3C59B00134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753" y="5343354"/>
            <a:ext cx="1116800" cy="62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8BED6A31-D579-8286-5876-4F405707E5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9239" y="5523621"/>
            <a:ext cx="3134162" cy="495369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6D452512-2981-95BF-5F57-0A6F5ACFC7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69695" y="3904963"/>
            <a:ext cx="4810820" cy="81705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D698560-6BD5-E727-F8F1-87F0A46ABA48}"/>
              </a:ext>
            </a:extLst>
          </p:cNvPr>
          <p:cNvSpPr txBox="1">
            <a:spLocks/>
          </p:cNvSpPr>
          <p:nvPr/>
        </p:nvSpPr>
        <p:spPr>
          <a:xfrm>
            <a:off x="2744440" y="967791"/>
            <a:ext cx="9050481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Activiteiten bepalen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-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Contactfunctie ( activiteitsfunctie )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49C1263D-99DE-17B0-2BF3-45A4FD0286D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2891" y="6108311"/>
            <a:ext cx="7192309" cy="71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4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15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6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2744440" y="967791"/>
            <a:ext cx="9050481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Activiteiten bepalen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-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Contactfunctie ( activiteitsfunctie )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9" name="BeheerAgenda_ContactType_ActiviteitsFunctie">
            <a:hlinkClick r:id="" action="ppaction://media"/>
            <a:extLst>
              <a:ext uri="{FF2B5EF4-FFF2-40B4-BE49-F238E27FC236}">
                <a16:creationId xmlns:a16="http://schemas.microsoft.com/office/drawing/2014/main" id="{9DC8D2F3-7456-518B-8960-D8B97F85CFB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54518" y="1545926"/>
            <a:ext cx="10231655" cy="494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621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56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16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3E720AC0-75F8-6784-CECE-CA7524385BB9}"/>
              </a:ext>
            </a:extLst>
          </p:cNvPr>
          <p:cNvSpPr txBox="1"/>
          <p:nvPr/>
        </p:nvSpPr>
        <p:spPr>
          <a:xfrm>
            <a:off x="250446" y="1758435"/>
            <a:ext cx="1169110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3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Bepaal welke aanwezigheidsstatussen er kunnen geselecteerd worden binnen je organisatie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</a:t>
            </a:r>
            <a:r>
              <a:rPr lang="nl-BE" sz="2000" u="sng">
                <a:latin typeface="Poppins" pitchFamily="2" charset="77"/>
                <a:cs typeface="Poppins" pitchFamily="2" charset="77"/>
              </a:rPr>
              <a:t>Vereiste Instellingen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Aanwezigheidstype, 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- Instellingen – Aanwezigheidstype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714500" lvl="3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714500" lvl="3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714500" lvl="3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lvl="3"/>
            <a:endParaRPr lang="nl-BE" sz="2000">
              <a:latin typeface="Poppins" pitchFamily="2" charset="77"/>
              <a:cs typeface="Poppins" pitchFamily="2" charset="77"/>
            </a:endParaRPr>
          </a:p>
          <a:p>
            <a:pPr lvl="3"/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714500" lvl="3" indent="-342900">
              <a:buFont typeface="Wingdings" panose="05000000000000000000" pitchFamily="2" charset="2"/>
              <a:buChar char="§"/>
            </a:pPr>
            <a:r>
              <a:rPr lang="nl-NL" sz="2000" b="0" i="0">
                <a:solidFill>
                  <a:srgbClr val="022E3E"/>
                </a:solidFill>
                <a:effectLst/>
                <a:latin typeface="DM Sans" pitchFamily="2" charset="0"/>
              </a:rPr>
              <a:t>Selecteer de optie "</a:t>
            </a:r>
            <a:r>
              <a:rPr lang="nl-NL" sz="2000" b="1" i="0">
                <a:solidFill>
                  <a:srgbClr val="022E3E"/>
                </a:solidFill>
                <a:effectLst/>
                <a:latin typeface="DM Sans" pitchFamily="2" charset="0"/>
              </a:rPr>
              <a:t>beheer alle aanwezigheden-toegang nodig</a:t>
            </a:r>
            <a:r>
              <a:rPr lang="nl-NL" sz="2000" b="0" i="0">
                <a:solidFill>
                  <a:srgbClr val="022E3E"/>
                </a:solidFill>
                <a:effectLst/>
                <a:latin typeface="DM Sans" pitchFamily="2" charset="0"/>
              </a:rPr>
              <a:t>" </a:t>
            </a:r>
          </a:p>
          <a:p>
            <a:pPr lvl="3"/>
            <a:r>
              <a:rPr lang="nl-NL" sz="2000" b="0" i="0">
                <a:solidFill>
                  <a:srgbClr val="022E3E"/>
                </a:solidFill>
                <a:effectLst/>
                <a:latin typeface="DM Sans" pitchFamily="2" charset="0"/>
              </a:rPr>
              <a:t>om deze status enkel beschikbaar te maken </a:t>
            </a:r>
            <a:r>
              <a:rPr lang="nl-NL" sz="2000" b="0" i="0" u="sng">
                <a:solidFill>
                  <a:srgbClr val="022E3E"/>
                </a:solidFill>
                <a:effectLst/>
                <a:latin typeface="DM Sans" pitchFamily="2" charset="0"/>
              </a:rPr>
              <a:t>voor contacten die </a:t>
            </a:r>
          </a:p>
          <a:p>
            <a:pPr lvl="3"/>
            <a:r>
              <a:rPr lang="nl-NL" sz="2000" b="0" i="0" u="sng">
                <a:solidFill>
                  <a:srgbClr val="022E3E"/>
                </a:solidFill>
                <a:effectLst/>
                <a:latin typeface="DM Sans" pitchFamily="2" charset="0"/>
              </a:rPr>
              <a:t>alle aanwezigheden kunnen beheren</a:t>
            </a:r>
            <a:r>
              <a:rPr lang="nl-NL" sz="2000" b="0" i="0">
                <a:solidFill>
                  <a:srgbClr val="022E3E"/>
                </a:solidFill>
                <a:effectLst/>
                <a:latin typeface="DM Sans" pitchFamily="2" charset="0"/>
              </a:rPr>
              <a:t>.</a:t>
            </a:r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5" name="Afbeelding 14" descr="Aftellen in filmframe">
            <a:hlinkClick r:id="rId6" action="ppaction://hlinksldjump"/>
            <a:extLst>
              <a:ext uri="{FF2B5EF4-FFF2-40B4-BE49-F238E27FC236}">
                <a16:creationId xmlns:a16="http://schemas.microsoft.com/office/drawing/2014/main" id="{DAE93E49-5E14-F39D-FC41-3C59B00134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753" y="5434603"/>
            <a:ext cx="1116800" cy="62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515F3F8C-2871-64E8-CA0B-2F839C36DD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10031" y="3951067"/>
            <a:ext cx="4774172" cy="1483535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43E6E4BF-371C-C4BE-60F9-6BE32BA314C2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Activiteiten bepalen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-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aanwezigheidstype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6481968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17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6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Activiteiten bepalen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-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aanwezigheidstype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6" name="BeheerAgenda_AanwezigheidsType">
            <a:hlinkClick r:id="" action="ppaction://media"/>
            <a:extLst>
              <a:ext uri="{FF2B5EF4-FFF2-40B4-BE49-F238E27FC236}">
                <a16:creationId xmlns:a16="http://schemas.microsoft.com/office/drawing/2014/main" id="{1701AF6F-5643-BC3A-E70B-D9A14F8D82F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81194" y="1505540"/>
            <a:ext cx="10122568" cy="491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460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18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2B398FCC-796C-B6E7-09A3-FBBF11336052}"/>
              </a:ext>
            </a:extLst>
          </p:cNvPr>
          <p:cNvSpPr txBox="1"/>
          <p:nvPr/>
        </p:nvSpPr>
        <p:spPr>
          <a:xfrm>
            <a:off x="139990" y="2271576"/>
            <a:ext cx="116911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b="1" u="sng">
                <a:latin typeface="Poppins" pitchFamily="2" charset="77"/>
                <a:cs typeface="Poppins" pitchFamily="2" charset="77"/>
              </a:rPr>
              <a:t>Samenvatting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11251D46-C552-DFD2-242A-24A54C9068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90500" y="999716"/>
            <a:ext cx="4925112" cy="1071712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4E1AFFF4-41CF-5C00-9EDA-0CAB5A342C44}"/>
              </a:ext>
            </a:extLst>
          </p:cNvPr>
          <p:cNvSpPr txBox="1"/>
          <p:nvPr/>
        </p:nvSpPr>
        <p:spPr>
          <a:xfrm>
            <a:off x="190501" y="2721114"/>
            <a:ext cx="436502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1:</a:t>
            </a:r>
            <a:r>
              <a:rPr lang="nl-BE" sz="2000">
                <a:latin typeface="Poppins" pitchFamily="2" charset="77"/>
                <a:cs typeface="Poppins" pitchFamily="2" charset="77"/>
              </a:rPr>
              <a:t> </a:t>
            </a:r>
            <a:r>
              <a:rPr lang="nl-NL" sz="2000">
                <a:latin typeface="Poppins" pitchFamily="2" charset="77"/>
                <a:cs typeface="Poppins" pitchFamily="2" charset="77"/>
              </a:rPr>
              <a:t>Activiteitstype</a:t>
            </a: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r>
              <a:rPr lang="nl-NL" sz="2000" u="sng">
                <a:latin typeface="Poppins" pitchFamily="2" charset="77"/>
                <a:cs typeface="Poppins" pitchFamily="2" charset="77"/>
              </a:rPr>
              <a:t>Stap 2:</a:t>
            </a:r>
            <a:r>
              <a:rPr lang="nl-NL" sz="2000">
                <a:latin typeface="Poppins" pitchFamily="2" charset="77"/>
                <a:cs typeface="Poppins" pitchFamily="2" charset="77"/>
              </a:rPr>
              <a:t> Contacttype</a:t>
            </a: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r>
              <a:rPr lang="nl-NL" sz="2000" u="sng">
                <a:latin typeface="Poppins" pitchFamily="2" charset="77"/>
                <a:cs typeface="Poppins" pitchFamily="2" charset="77"/>
              </a:rPr>
              <a:t>Stap 3:</a:t>
            </a:r>
            <a:r>
              <a:rPr lang="nl-NL" sz="2000">
                <a:latin typeface="Poppins" pitchFamily="2" charset="77"/>
                <a:cs typeface="Poppins" pitchFamily="2" charset="77"/>
              </a:rPr>
              <a:t> Aanwezigheidstype</a:t>
            </a:r>
            <a:endParaRPr lang="nl-BE" sz="2000">
              <a:latin typeface="Poppins" pitchFamily="2" charset="77"/>
              <a:cs typeface="Poppins" pitchFamily="2" charset="77"/>
            </a:endParaRP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0771E0BE-6040-401E-4BA5-0CAC83AAD0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9161" y="5066806"/>
            <a:ext cx="5301789" cy="1647488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8C3B84BA-4684-D30B-3A34-FF01E61F2A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98016" y="3978113"/>
            <a:ext cx="4980513" cy="845875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C8638E77-F8AA-AD67-4413-8C1921DF4A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98016" y="2580445"/>
            <a:ext cx="4980513" cy="120658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339BA2B-8221-403A-19D5-6D112EF68910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Activiteiten bepalen 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765776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19</a:t>
            </a:fld>
            <a:endParaRPr lang="nl-B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BC06CED-D796-32A1-BEE9-38A04891EE0F}"/>
              </a:ext>
            </a:extLst>
          </p:cNvPr>
          <p:cNvSpPr txBox="1">
            <a:spLocks/>
          </p:cNvSpPr>
          <p:nvPr/>
        </p:nvSpPr>
        <p:spPr>
          <a:xfrm>
            <a:off x="8623883" y="967791"/>
            <a:ext cx="3171038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 dirty="0">
                <a:latin typeface="Poppins SemiBold" pitchFamily="2" charset="77"/>
                <a:cs typeface="Poppins" pitchFamily="2" charset="77"/>
              </a:rPr>
              <a:t>Agenda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 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1" name="Afbeelding 10">
            <a:hlinkClick r:id="" action="ppaction://noaction"/>
            <a:extLst>
              <a:ext uri="{FF2B5EF4-FFF2-40B4-BE49-F238E27FC236}">
                <a16:creationId xmlns:a16="http://schemas.microsoft.com/office/drawing/2014/main" id="{E7CE1E18-5B26-B276-D785-56714F717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69597467-0826-3C32-7FF9-4520552C7FA1}"/>
              </a:ext>
            </a:extLst>
          </p:cNvPr>
          <p:cNvSpPr txBox="1"/>
          <p:nvPr/>
        </p:nvSpPr>
        <p:spPr>
          <a:xfrm>
            <a:off x="103814" y="5607946"/>
            <a:ext cx="116911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nl-BE">
                <a:latin typeface="Poppins" pitchFamily="2" charset="77"/>
                <a:cs typeface="Poppins" pitchFamily="2" charset="77"/>
              </a:rPr>
              <a:t>Groepen definiëren 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Stap 4 : Groep categorie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Stap 5 : Contacttype </a:t>
            </a:r>
            <a:r>
              <a:rPr lang="nl-BE" sz="1050">
                <a:latin typeface="Poppins" pitchFamily="2" charset="77"/>
                <a:cs typeface="Poppins" pitchFamily="2" charset="77"/>
              </a:rPr>
              <a:t>(groepsfunctie) – wat is je rol in de groep? </a:t>
            </a:r>
            <a:endParaRPr lang="nl-BE" sz="1600">
              <a:latin typeface="Poppins" pitchFamily="2" charset="77"/>
              <a:cs typeface="Poppins" pitchFamily="2" charset="77"/>
            </a:endParaRP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Stap 6 : Groep aanmaken &amp; samenstellen</a:t>
            </a:r>
          </a:p>
        </p:txBody>
      </p:sp>
      <p:pic>
        <p:nvPicPr>
          <p:cNvPr id="14" name="Afbeelding 13" descr="Afbeelding met pijl&#10;&#10;Automatisch gegenereerde beschrijving">
            <a:extLst>
              <a:ext uri="{FF2B5EF4-FFF2-40B4-BE49-F238E27FC236}">
                <a16:creationId xmlns:a16="http://schemas.microsoft.com/office/drawing/2014/main" id="{855C9108-B38C-195D-7349-B9DEC04212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8" y="1758435"/>
            <a:ext cx="4996692" cy="5099565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F3010400-83FA-D1CE-56D7-7B74DA4CF3E6}"/>
              </a:ext>
            </a:extLst>
          </p:cNvPr>
          <p:cNvSpPr txBox="1"/>
          <p:nvPr/>
        </p:nvSpPr>
        <p:spPr>
          <a:xfrm>
            <a:off x="103814" y="5234121"/>
            <a:ext cx="61546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Beheer Agenda</a:t>
            </a:r>
            <a:endParaRPr lang="nl-BE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588137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20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3E720AC0-75F8-6784-CECE-CA7524385BB9}"/>
              </a:ext>
            </a:extLst>
          </p:cNvPr>
          <p:cNvSpPr txBox="1"/>
          <p:nvPr/>
        </p:nvSpPr>
        <p:spPr>
          <a:xfrm>
            <a:off x="250446" y="1758435"/>
            <a:ext cx="1169110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4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Bepaal welke groep categorieën er zullen bestaan binnen je organisatie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NL" sz="2000">
              <a:latin typeface="Poppins" pitchFamily="2" charset="77"/>
              <a:cs typeface="Poppins" pitchFamily="2" charset="77"/>
            </a:endParaRPr>
          </a:p>
          <a:p>
            <a:pPr lvl="1"/>
            <a:r>
              <a:rPr lang="nl-BE" sz="2000" u="sng">
                <a:latin typeface="Poppins" pitchFamily="2" charset="77"/>
                <a:cs typeface="Poppins" pitchFamily="2" charset="77"/>
              </a:rPr>
              <a:t>Vereiste Instellingen 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- Instellingen – Groep categorieën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Team, </a:t>
            </a:r>
            <a:r>
              <a:rPr lang="nl-NL" sz="1400">
                <a:latin typeface="Poppins" pitchFamily="2" charset="77"/>
                <a:cs typeface="Poppins" pitchFamily="2" charset="77"/>
              </a:rPr>
              <a:t>Seizoensgebonden</a:t>
            </a:r>
            <a:endParaRPr lang="nl-NL" sz="2000">
              <a:latin typeface="Poppins" pitchFamily="2" charset="77"/>
              <a:cs typeface="Poppins" pitchFamily="2" charset="77"/>
            </a:endParaRP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Werkgroep, </a:t>
            </a:r>
            <a:r>
              <a:rPr lang="nl-NL" sz="1400">
                <a:latin typeface="Poppins" pitchFamily="2" charset="77"/>
                <a:cs typeface="Poppins" pitchFamily="2" charset="77"/>
              </a:rPr>
              <a:t>Niet Seizoensgebonden</a:t>
            </a:r>
            <a:endParaRPr lang="nl-NL" sz="2000">
              <a:latin typeface="Poppins" pitchFamily="2" charset="77"/>
              <a:cs typeface="Poppins" pitchFamily="2" charset="77"/>
            </a:endParaRPr>
          </a:p>
          <a:p>
            <a:pPr marL="1257300" lvl="2" indent="-342900">
              <a:buFont typeface="Wingdings" panose="05000000000000000000" pitchFamily="2" charset="2"/>
              <a:buChar char="§"/>
            </a:pPr>
            <a:endParaRPr lang="nl-NL" sz="2000">
              <a:latin typeface="Poppins" pitchFamily="2" charset="77"/>
              <a:cs typeface="Poppins" pitchFamily="2" charset="77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nl-NL" sz="2000">
              <a:latin typeface="Poppins" pitchFamily="2" charset="77"/>
              <a:cs typeface="Poppins" pitchFamily="2" charset="77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1" name="Afbeelding 10" descr="Aftellen in filmframe">
            <a:hlinkClick r:id="rId6" action="ppaction://hlinksldjump"/>
            <a:extLst>
              <a:ext uri="{FF2B5EF4-FFF2-40B4-BE49-F238E27FC236}">
                <a16:creationId xmlns:a16="http://schemas.microsoft.com/office/drawing/2014/main" id="{98048DB5-F2AA-80C5-7F2F-56931424E2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753" y="5477852"/>
            <a:ext cx="1116800" cy="62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9DE1A58E-F72F-B6D5-A859-9000E4FF3D4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2945" t="25641" r="22549" b="24753"/>
          <a:stretch/>
        </p:blipFill>
        <p:spPr>
          <a:xfrm>
            <a:off x="7963498" y="2525772"/>
            <a:ext cx="3968523" cy="203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75CD893-E01C-2BF1-0220-2087CF71EF1D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3000">
                <a:latin typeface="Poppins SemiBold" pitchFamily="2" charset="77"/>
                <a:cs typeface="Poppins" pitchFamily="2" charset="77"/>
              </a:rPr>
              <a:t>Groepen definiëren </a:t>
            </a:r>
            <a:r>
              <a:rPr lang="nl-BE" sz="1900">
                <a:latin typeface="Poppins SemiBold" pitchFamily="2" charset="77"/>
                <a:cs typeface="Poppins" pitchFamily="2" charset="77"/>
              </a:rPr>
              <a:t>– groep categorie</a:t>
            </a:r>
            <a:endParaRPr lang="nl-BE" sz="19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491EA013-7683-7236-3D8F-50DBB855DA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3123" y="4174417"/>
            <a:ext cx="5767699" cy="1303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076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21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6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3000">
                <a:latin typeface="Poppins SemiBold" pitchFamily="2" charset="77"/>
                <a:cs typeface="Poppins" pitchFamily="2" charset="77"/>
              </a:rPr>
              <a:t>Groepen definiëren </a:t>
            </a:r>
            <a:r>
              <a:rPr lang="nl-BE" sz="1900">
                <a:latin typeface="Poppins SemiBold" pitchFamily="2" charset="77"/>
                <a:cs typeface="Poppins" pitchFamily="2" charset="77"/>
              </a:rPr>
              <a:t>– groep categorie</a:t>
            </a:r>
            <a:endParaRPr lang="nl-BE" sz="19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6" name="BeheerAgenda_GroepCategorie">
            <a:hlinkClick r:id="" action="ppaction://media"/>
            <a:extLst>
              <a:ext uri="{FF2B5EF4-FFF2-40B4-BE49-F238E27FC236}">
                <a16:creationId xmlns:a16="http://schemas.microsoft.com/office/drawing/2014/main" id="{C4E9B49B-065B-71E7-F91E-827C33711E8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96863" y="1630793"/>
            <a:ext cx="10116055" cy="490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70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>
            <a:extLst>
              <a:ext uri="{FF2B5EF4-FFF2-40B4-BE49-F238E27FC236}">
                <a16:creationId xmlns:a16="http://schemas.microsoft.com/office/drawing/2014/main" id="{8D7AD3C5-54A4-6728-55A5-5303220635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6238" y="4364993"/>
            <a:ext cx="8278380" cy="1743318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22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5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3E720AC0-75F8-6784-CECE-CA7524385BB9}"/>
              </a:ext>
            </a:extLst>
          </p:cNvPr>
          <p:cNvSpPr txBox="1"/>
          <p:nvPr/>
        </p:nvSpPr>
        <p:spPr>
          <a:xfrm>
            <a:off x="250446" y="1758435"/>
            <a:ext cx="11691107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5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Bepaal welke soorten contacten er bestaan binnen je organisatie. </a:t>
            </a:r>
          </a:p>
          <a:p>
            <a:pPr lvl="1"/>
            <a:r>
              <a:rPr lang="nl-NL" sz="1600">
                <a:latin typeface="Poppins" pitchFamily="2" charset="77"/>
                <a:cs typeface="Poppins" pitchFamily="2" charset="77"/>
              </a:rPr>
              <a:t>Contactfuncties worden namelijk </a:t>
            </a:r>
            <a:r>
              <a:rPr lang="nl-NL" sz="1600" b="1" u="sng">
                <a:latin typeface="Poppins" pitchFamily="2" charset="77"/>
                <a:cs typeface="Poppins" pitchFamily="2" charset="77"/>
              </a:rPr>
              <a:t>ook</a:t>
            </a:r>
            <a:r>
              <a:rPr lang="nl-NL" sz="1600">
                <a:latin typeface="Poppins" pitchFamily="2" charset="77"/>
                <a:cs typeface="Poppins" pitchFamily="2" charset="77"/>
              </a:rPr>
              <a:t> gebruikt om contacten te linken aan groepen, bv. een begeleider </a:t>
            </a:r>
          </a:p>
          <a:p>
            <a:pPr lvl="1"/>
            <a:endParaRPr lang="nl-NL" sz="1600">
              <a:latin typeface="Poppins" pitchFamily="2" charset="77"/>
              <a:cs typeface="Poppins" pitchFamily="2" charset="77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</a:t>
            </a:r>
            <a:r>
              <a:rPr lang="nl-BE" sz="2000" u="sng">
                <a:latin typeface="Poppins" pitchFamily="2" charset="77"/>
                <a:cs typeface="Poppins" pitchFamily="2" charset="77"/>
              </a:rPr>
              <a:t>Vereiste Instellingen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Contactfunctie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- Instellingen - Contactfunctie</a:t>
            </a:r>
          </a:p>
          <a:p>
            <a:pPr marL="2171700" lvl="4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Groep Functies</a:t>
            </a:r>
          </a:p>
          <a:p>
            <a:pPr lvl="3"/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714500" lvl="3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lvl="4"/>
            <a:endParaRPr lang="nl-BE" sz="2000">
              <a:latin typeface="Poppins" pitchFamily="2" charset="77"/>
              <a:cs typeface="Poppins" pitchFamily="2" charset="77"/>
            </a:endParaRPr>
          </a:p>
          <a:p>
            <a:pPr lvl="3"/>
            <a:r>
              <a:rPr lang="nl-BE" sz="2000">
                <a:latin typeface="Poppins" pitchFamily="2" charset="77"/>
                <a:cs typeface="Poppins" pitchFamily="2" charset="77"/>
              </a:rPr>
              <a:t> </a:t>
            </a: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	</a:t>
            </a: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5" name="Afbeelding 14" descr="Aftellen in filmframe">
            <a:hlinkClick r:id="rId7" action="ppaction://hlinksldjump"/>
            <a:extLst>
              <a:ext uri="{FF2B5EF4-FFF2-40B4-BE49-F238E27FC236}">
                <a16:creationId xmlns:a16="http://schemas.microsoft.com/office/drawing/2014/main" id="{DAE93E49-5E14-F39D-FC41-3C59B00134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753" y="5343354"/>
            <a:ext cx="1116800" cy="62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2917434-74C0-8168-8816-DFB5704350D5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Groepen definiëren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–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contacttype, groepfunctie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2" name="Afbeelding 11">
            <a:extLst>
              <a:ext uri="{FF2B5EF4-FFF2-40B4-BE49-F238E27FC236}">
                <a16:creationId xmlns:a16="http://schemas.microsoft.com/office/drawing/2014/main" id="{8B6AADC5-7B0B-6E86-64D4-4C2C4ABC27A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2891" y="6108311"/>
            <a:ext cx="7192309" cy="71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9037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23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6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Groepen definiëren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–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contacttype, groepfunctie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6" name="BeheerAgenda_ContactType_GroepsFunctie">
            <a:hlinkClick r:id="" action="ppaction://media"/>
            <a:extLst>
              <a:ext uri="{FF2B5EF4-FFF2-40B4-BE49-F238E27FC236}">
                <a16:creationId xmlns:a16="http://schemas.microsoft.com/office/drawing/2014/main" id="{940E9890-DB43-5A14-9CF8-E4FCF6C90F7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83740" y="1505540"/>
            <a:ext cx="10365583" cy="4981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59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24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3E720AC0-75F8-6784-CECE-CA7524385BB9}"/>
              </a:ext>
            </a:extLst>
          </p:cNvPr>
          <p:cNvSpPr txBox="1"/>
          <p:nvPr/>
        </p:nvSpPr>
        <p:spPr>
          <a:xfrm>
            <a:off x="250446" y="1758435"/>
            <a:ext cx="1169110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6 – deel 1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Tenslotte vormt de module ‘Beheer Groepen’ in Twizzit de ideale manier om 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</a:t>
            </a:r>
            <a:r>
              <a:rPr lang="nl-BE" sz="2000" u="sng">
                <a:latin typeface="Poppins" pitchFamily="2" charset="77"/>
                <a:cs typeface="Poppins" pitchFamily="2" charset="77"/>
              </a:rPr>
              <a:t>Vereiste Instellingen</a:t>
            </a:r>
          </a:p>
          <a:p>
            <a:pPr marL="1257300" lvl="2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- Beheer Groepen</a:t>
            </a:r>
          </a:p>
          <a:p>
            <a:pPr marL="1714500" lvl="3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marL="1714500" lvl="3" indent="-342900">
              <a:buFont typeface="Wingdings" panose="05000000000000000000" pitchFamily="2" charset="2"/>
              <a:buChar char="§"/>
            </a:pPr>
            <a:endParaRPr lang="nl-BE" sz="2000">
              <a:latin typeface="Poppins" pitchFamily="2" charset="77"/>
              <a:cs typeface="Poppins" pitchFamily="2" charset="77"/>
            </a:endParaRPr>
          </a:p>
          <a:p>
            <a:pPr lvl="4"/>
            <a:endParaRPr lang="nl-BE" sz="2000">
              <a:latin typeface="Poppins" pitchFamily="2" charset="77"/>
              <a:cs typeface="Poppins" pitchFamily="2" charset="77"/>
            </a:endParaRPr>
          </a:p>
          <a:p>
            <a:pPr lvl="3"/>
            <a:r>
              <a:rPr lang="nl-BE" sz="2000">
                <a:latin typeface="Poppins" pitchFamily="2" charset="77"/>
                <a:cs typeface="Poppins" pitchFamily="2" charset="77"/>
              </a:rPr>
              <a:t> </a:t>
            </a: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	</a:t>
            </a: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5" name="Afbeelding 14" descr="Aftellen in filmframe">
            <a:hlinkClick r:id="rId6" action="ppaction://hlinksldjump"/>
            <a:extLst>
              <a:ext uri="{FF2B5EF4-FFF2-40B4-BE49-F238E27FC236}">
                <a16:creationId xmlns:a16="http://schemas.microsoft.com/office/drawing/2014/main" id="{DAE93E49-5E14-F39D-FC41-3C59B00134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753" y="5343354"/>
            <a:ext cx="1116800" cy="62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kstvak 8">
            <a:extLst>
              <a:ext uri="{FF2B5EF4-FFF2-40B4-BE49-F238E27FC236}">
                <a16:creationId xmlns:a16="http://schemas.microsoft.com/office/drawing/2014/main" id="{B4ABA209-876F-7F84-9779-3075283F74EE}"/>
              </a:ext>
            </a:extLst>
          </p:cNvPr>
          <p:cNvSpPr txBox="1"/>
          <p:nvPr/>
        </p:nvSpPr>
        <p:spPr>
          <a:xfrm>
            <a:off x="7525751" y="2509427"/>
            <a:ext cx="4607553" cy="1677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sz="1400">
                <a:latin typeface="Poppins" pitchFamily="2" charset="77"/>
                <a:cs typeface="Poppins" pitchFamily="2" charset="77"/>
              </a:rPr>
              <a:t>leden </a:t>
            </a:r>
            <a:r>
              <a:rPr lang="nl-NL" sz="1400" dirty="0">
                <a:latin typeface="Poppins" pitchFamily="2" charset="77"/>
                <a:cs typeface="Poppins" pitchFamily="2" charset="77"/>
              </a:rPr>
              <a:t>eenvoudig in </a:t>
            </a:r>
            <a:r>
              <a:rPr lang="nl-NL" sz="1400">
                <a:latin typeface="Poppins" pitchFamily="2" charset="77"/>
                <a:cs typeface="Poppins" pitchFamily="2" charset="77"/>
              </a:rPr>
              <a:t>te delen</a:t>
            </a:r>
            <a:endParaRPr lang="nl-NL" sz="1400" dirty="0">
              <a:latin typeface="Poppins" pitchFamily="2" charset="77"/>
              <a:cs typeface="Poppins" pitchFamily="2" charset="7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sz="1400" dirty="0">
                <a:latin typeface="Poppins" pitchFamily="2" charset="77"/>
                <a:cs typeface="Poppins" pitchFamily="2" charset="77"/>
              </a:rPr>
              <a:t>activiteiten in </a:t>
            </a:r>
            <a:r>
              <a:rPr lang="nl-NL" sz="1400">
                <a:latin typeface="Poppins" pitchFamily="2" charset="77"/>
                <a:cs typeface="Poppins" pitchFamily="2" charset="77"/>
              </a:rPr>
              <a:t>te plannen</a:t>
            </a:r>
            <a:endParaRPr lang="nl-NL" sz="1400" dirty="0">
              <a:latin typeface="Poppins" pitchFamily="2" charset="77"/>
              <a:cs typeface="Poppins" pitchFamily="2" charset="7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sz="1400" dirty="0">
                <a:latin typeface="Poppins" pitchFamily="2" charset="77"/>
                <a:cs typeface="Poppins" pitchFamily="2" charset="77"/>
              </a:rPr>
              <a:t>aanwezigheden op </a:t>
            </a:r>
            <a:r>
              <a:rPr lang="nl-NL" sz="1400">
                <a:latin typeface="Poppins" pitchFamily="2" charset="77"/>
                <a:cs typeface="Poppins" pitchFamily="2" charset="77"/>
              </a:rPr>
              <a:t>te volgen</a:t>
            </a:r>
            <a:endParaRPr lang="nl-NL" sz="1400" dirty="0">
              <a:latin typeface="Poppins" pitchFamily="2" charset="77"/>
              <a:cs typeface="Poppins" pitchFamily="2" charset="7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sz="1400" dirty="0">
                <a:latin typeface="Poppins" pitchFamily="2" charset="77"/>
                <a:cs typeface="Poppins" pitchFamily="2" charset="77"/>
              </a:rPr>
              <a:t>bestanden te delen binnen </a:t>
            </a:r>
            <a:r>
              <a:rPr lang="nl-NL" sz="1400">
                <a:latin typeface="Poppins" pitchFamily="2" charset="77"/>
                <a:cs typeface="Poppins" pitchFamily="2" charset="77"/>
              </a:rPr>
              <a:t>jouw organisatie</a:t>
            </a:r>
            <a:endParaRPr lang="nl-NL" sz="1400" dirty="0">
              <a:latin typeface="Poppins" pitchFamily="2" charset="77"/>
              <a:cs typeface="Poppins" pitchFamily="2" charset="77"/>
            </a:endParaRPr>
          </a:p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nl-NL" sz="1400" dirty="0">
                <a:latin typeface="Poppins" pitchFamily="2" charset="77"/>
                <a:cs typeface="Poppins" pitchFamily="2" charset="77"/>
              </a:rPr>
              <a:t>het toegangsbeheer in </a:t>
            </a:r>
            <a:r>
              <a:rPr lang="nl-NL" sz="1400" dirty="0" err="1">
                <a:latin typeface="Poppins" pitchFamily="2" charset="77"/>
                <a:cs typeface="Poppins" pitchFamily="2" charset="77"/>
              </a:rPr>
              <a:t>Twizzit</a:t>
            </a:r>
            <a:r>
              <a:rPr lang="nl-NL" sz="1400" dirty="0">
                <a:latin typeface="Poppins" pitchFamily="2" charset="77"/>
                <a:cs typeface="Poppins" pitchFamily="2" charset="77"/>
              </a:rPr>
              <a:t> </a:t>
            </a:r>
            <a:r>
              <a:rPr lang="nl-NL" sz="1400">
                <a:latin typeface="Poppins" pitchFamily="2" charset="77"/>
                <a:cs typeface="Poppins" pitchFamily="2" charset="77"/>
              </a:rPr>
              <a:t>te bepalen</a:t>
            </a:r>
            <a:endParaRPr lang="nl-BE" sz="1400" dirty="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99DADBB-E257-490A-AEC1-961A762B6891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Groepen definiëren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–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groep aanmaken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7" name="Afbeelding 16">
            <a:extLst>
              <a:ext uri="{FF2B5EF4-FFF2-40B4-BE49-F238E27FC236}">
                <a16:creationId xmlns:a16="http://schemas.microsoft.com/office/drawing/2014/main" id="{6B4D8C26-D8B6-F89E-EEF5-0F293A55C87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7056" y="4767874"/>
            <a:ext cx="7871959" cy="154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2938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25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" action="ppaction://noaction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6DCE4E9-384A-FB9C-8C1D-8D77A8F0D6E5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Groepen definiëren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–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groep aanmaken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7" name="BeheerAgenda_GroepAanmaken">
            <a:hlinkClick r:id="" action="ppaction://media"/>
            <a:extLst>
              <a:ext uri="{FF2B5EF4-FFF2-40B4-BE49-F238E27FC236}">
                <a16:creationId xmlns:a16="http://schemas.microsoft.com/office/drawing/2014/main" id="{A892DD10-E4F9-C6CE-FFE3-3640E4F02C8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5546" y="1630793"/>
            <a:ext cx="10066638" cy="4937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61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5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26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8E976C-129C-2860-8ADC-D8813E3356EB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17C1A31-ACB3-2E26-CB8F-C5B5DB328267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Groepen definiëren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–</a:t>
            </a:r>
            <a:r>
              <a:rPr lang="nl-BE" sz="2800">
                <a:latin typeface="Poppins SemiBold" pitchFamily="2" charset="77"/>
                <a:cs typeface="Poppins" pitchFamily="2" charset="77"/>
              </a:rPr>
              <a:t> </a:t>
            </a:r>
            <a:r>
              <a:rPr lang="nl-BE" sz="1800">
                <a:latin typeface="Poppins SemiBold" pitchFamily="2" charset="77"/>
                <a:cs typeface="Poppins" pitchFamily="2" charset="77"/>
              </a:rPr>
              <a:t>groep samenstellen</a:t>
            </a:r>
            <a:endParaRPr lang="nl-BE" sz="1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3AF0B68D-2FDA-5B2F-C484-353F7E19FED5}"/>
              </a:ext>
            </a:extLst>
          </p:cNvPr>
          <p:cNvSpPr txBox="1"/>
          <p:nvPr/>
        </p:nvSpPr>
        <p:spPr>
          <a:xfrm>
            <a:off x="250446" y="1758435"/>
            <a:ext cx="116911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6 – deel 2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Van zodra je groep is aangemaakt kan je die samenstellen op 2 ≠ manieren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NL" sz="2000">
              <a:latin typeface="Poppins" pitchFamily="2" charset="77"/>
              <a:cs typeface="Poppins" pitchFamily="2" charset="77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Manueel - </a:t>
            </a:r>
            <a:r>
              <a:rPr lang="nl-NL" sz="1100">
                <a:latin typeface="Poppins" pitchFamily="2" charset="77"/>
                <a:cs typeface="Poppins" pitchFamily="2" charset="77"/>
                <a:hlinkClick r:id="rId6"/>
              </a:rPr>
              <a:t>https://twizzit.com/v2/knowledgebase/article/populate_groups_manually</a:t>
            </a:r>
            <a:r>
              <a:rPr lang="nl-NL" sz="1100">
                <a:latin typeface="Poppins" pitchFamily="2" charset="77"/>
                <a:cs typeface="Poppins" pitchFamily="2" charset="77"/>
              </a:rPr>
              <a:t> </a:t>
            </a:r>
            <a:endParaRPr lang="nl-NL" sz="2000">
              <a:latin typeface="Poppins" pitchFamily="2" charset="77"/>
              <a:cs typeface="Poppins" pitchFamily="2" charset="77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Automatisch - </a:t>
            </a:r>
            <a:r>
              <a:rPr lang="nl-NL" sz="1100">
                <a:latin typeface="Poppins" pitchFamily="2" charset="77"/>
                <a:cs typeface="Poppins" pitchFamily="2" charset="77"/>
                <a:hlinkClick r:id="rId7"/>
              </a:rPr>
              <a:t>https://twizzit.com/v2/knowledgebase/beheer-groepen/groepen-samenstellen/groepen-automatisch-samenstellen</a:t>
            </a:r>
            <a:r>
              <a:rPr lang="nl-NL" sz="1100">
                <a:latin typeface="Poppins" pitchFamily="2" charset="77"/>
                <a:cs typeface="Poppins" pitchFamily="2" charset="77"/>
              </a:rPr>
              <a:t> </a:t>
            </a:r>
            <a:endParaRPr lang="nl-BE" sz="2000">
              <a:latin typeface="Poppins" pitchFamily="2" charset="77"/>
              <a:cs typeface="Poppins" pitchFamily="2" charset="77"/>
            </a:endParaRP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81719635-F687-80D6-CACB-9AF3780894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3488" y="3508271"/>
            <a:ext cx="4875907" cy="1441032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BB59F637-2ABB-4A39-6A3E-FDA514A5C0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98475" y="3508271"/>
            <a:ext cx="2836965" cy="3288031"/>
          </a:xfrm>
          <a:prstGeom prst="rect">
            <a:avLst/>
          </a:prstGeom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8736E062-16F9-38A7-E10C-8993A904DFE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08275" y="3950322"/>
            <a:ext cx="1005922" cy="1705160"/>
          </a:xfrm>
          <a:prstGeom prst="rect">
            <a:avLst/>
          </a:prstGeom>
        </p:spPr>
      </p:pic>
      <p:pic>
        <p:nvPicPr>
          <p:cNvPr id="20" name="Afbeelding 19">
            <a:extLst>
              <a:ext uri="{FF2B5EF4-FFF2-40B4-BE49-F238E27FC236}">
                <a16:creationId xmlns:a16="http://schemas.microsoft.com/office/drawing/2014/main" id="{9460DF39-FA69-DED2-955B-28040E99EFC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34833" y="4483578"/>
            <a:ext cx="1247135" cy="1637265"/>
          </a:xfrm>
          <a:prstGeom prst="rect">
            <a:avLst/>
          </a:prstGeom>
        </p:spPr>
      </p:pic>
      <p:sp>
        <p:nvSpPr>
          <p:cNvPr id="21" name="Pijl: gekromd omhoog 20">
            <a:extLst>
              <a:ext uri="{FF2B5EF4-FFF2-40B4-BE49-F238E27FC236}">
                <a16:creationId xmlns:a16="http://schemas.microsoft.com/office/drawing/2014/main" id="{CAD78D88-3840-8B28-FCD3-031F37945EEE}"/>
              </a:ext>
            </a:extLst>
          </p:cNvPr>
          <p:cNvSpPr/>
          <p:nvPr/>
        </p:nvSpPr>
        <p:spPr>
          <a:xfrm>
            <a:off x="6782385" y="5782962"/>
            <a:ext cx="1359244" cy="280087"/>
          </a:xfrm>
          <a:prstGeom prst="curvedUp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22" name="Pijl: gekromd omhoog 21">
            <a:extLst>
              <a:ext uri="{FF2B5EF4-FFF2-40B4-BE49-F238E27FC236}">
                <a16:creationId xmlns:a16="http://schemas.microsoft.com/office/drawing/2014/main" id="{680C5E68-4386-A2B1-2E87-7D0DBE010FC5}"/>
              </a:ext>
            </a:extLst>
          </p:cNvPr>
          <p:cNvSpPr/>
          <p:nvPr/>
        </p:nvSpPr>
        <p:spPr>
          <a:xfrm>
            <a:off x="6782384" y="6207142"/>
            <a:ext cx="2476945" cy="280087"/>
          </a:xfrm>
          <a:prstGeom prst="curvedUp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23" name="Ovaal 22">
            <a:extLst>
              <a:ext uri="{FF2B5EF4-FFF2-40B4-BE49-F238E27FC236}">
                <a16:creationId xmlns:a16="http://schemas.microsoft.com/office/drawing/2014/main" id="{B1DF60B4-929A-E6FB-BC35-1A68E26F0504}"/>
              </a:ext>
            </a:extLst>
          </p:cNvPr>
          <p:cNvSpPr/>
          <p:nvPr/>
        </p:nvSpPr>
        <p:spPr>
          <a:xfrm>
            <a:off x="4374292" y="5107459"/>
            <a:ext cx="823784" cy="33980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4" name="Bijschrift: lijn 23">
            <a:extLst>
              <a:ext uri="{FF2B5EF4-FFF2-40B4-BE49-F238E27FC236}">
                <a16:creationId xmlns:a16="http://schemas.microsoft.com/office/drawing/2014/main" id="{F70E8992-DB61-7F03-FB9A-D0EB5C06E622}"/>
              </a:ext>
            </a:extLst>
          </p:cNvPr>
          <p:cNvSpPr/>
          <p:nvPr/>
        </p:nvSpPr>
        <p:spPr>
          <a:xfrm>
            <a:off x="164758" y="5447263"/>
            <a:ext cx="3540514" cy="759879"/>
          </a:xfrm>
          <a:prstGeom prst="borderCallout1">
            <a:avLst>
              <a:gd name="adj1" fmla="val -3327"/>
              <a:gd name="adj2" fmla="val 103882"/>
              <a:gd name="adj3" fmla="val -19222"/>
              <a:gd name="adj4" fmla="val 12096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nl-NL" sz="1200"/>
              <a:t>Bij het samenstellen van je groepen bepaal je telkens in welke rol/hoedanigheid je ze wenst toe te voegen.  </a:t>
            </a:r>
          </a:p>
          <a:p>
            <a:r>
              <a:rPr lang="nl-NL" sz="1200" u="sng"/>
              <a:t>In ons voorbeeld</a:t>
            </a:r>
            <a:r>
              <a:rPr lang="nl-NL" sz="1200"/>
              <a:t> worden leden van de club (&lt; 14 j) toegevoegd als ’contactfunctie – groepen’: deelnemer</a:t>
            </a:r>
            <a:endParaRPr lang="nl-BE" sz="1200"/>
          </a:p>
        </p:txBody>
      </p:sp>
    </p:spTree>
    <p:extLst>
      <p:ext uri="{BB962C8B-B14F-4D97-AF65-F5344CB8AC3E}">
        <p14:creationId xmlns:p14="http://schemas.microsoft.com/office/powerpoint/2010/main" val="18601056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27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2B398FCC-796C-B6E7-09A3-FBBF11336052}"/>
              </a:ext>
            </a:extLst>
          </p:cNvPr>
          <p:cNvSpPr txBox="1"/>
          <p:nvPr/>
        </p:nvSpPr>
        <p:spPr>
          <a:xfrm>
            <a:off x="139990" y="2271576"/>
            <a:ext cx="116911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b="1" u="sng">
                <a:latin typeface="Poppins" pitchFamily="2" charset="77"/>
                <a:cs typeface="Poppins" pitchFamily="2" charset="77"/>
              </a:rPr>
              <a:t>Samenvatting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11251D46-C552-DFD2-242A-24A54C9068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90500" y="999716"/>
            <a:ext cx="4925112" cy="1071712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4E1AFFF4-41CF-5C00-9EDA-0CAB5A342C44}"/>
              </a:ext>
            </a:extLst>
          </p:cNvPr>
          <p:cNvSpPr txBox="1"/>
          <p:nvPr/>
        </p:nvSpPr>
        <p:spPr>
          <a:xfrm>
            <a:off x="190500" y="2721114"/>
            <a:ext cx="55076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4:</a:t>
            </a:r>
            <a:r>
              <a:rPr lang="nl-BE" sz="2000">
                <a:latin typeface="Poppins" pitchFamily="2" charset="77"/>
                <a:cs typeface="Poppins" pitchFamily="2" charset="77"/>
              </a:rPr>
              <a:t> </a:t>
            </a:r>
            <a:r>
              <a:rPr lang="nl-NL" sz="2000">
                <a:latin typeface="Poppins" pitchFamily="2" charset="77"/>
                <a:cs typeface="Poppins" pitchFamily="2" charset="77"/>
              </a:rPr>
              <a:t>Groep Categorie</a:t>
            </a: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r>
              <a:rPr lang="nl-NL" sz="2000" u="sng">
                <a:latin typeface="Poppins" pitchFamily="2" charset="77"/>
                <a:cs typeface="Poppins" pitchFamily="2" charset="77"/>
              </a:rPr>
              <a:t>Stap 5:</a:t>
            </a:r>
            <a:r>
              <a:rPr lang="nl-NL" sz="2000">
                <a:latin typeface="Poppins" pitchFamily="2" charset="77"/>
                <a:cs typeface="Poppins" pitchFamily="2" charset="77"/>
              </a:rPr>
              <a:t> Contacttype </a:t>
            </a:r>
            <a:r>
              <a:rPr lang="nl-NL" sz="1200">
                <a:latin typeface="Poppins" pitchFamily="2" charset="77"/>
                <a:cs typeface="Poppins" pitchFamily="2" charset="77"/>
              </a:rPr>
              <a:t>(groepsfunctie)</a:t>
            </a: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r>
              <a:rPr lang="nl-NL" sz="2000" u="sng">
                <a:latin typeface="Poppins" pitchFamily="2" charset="77"/>
                <a:cs typeface="Poppins" pitchFamily="2" charset="77"/>
              </a:rPr>
              <a:t>Stap 6:</a:t>
            </a:r>
            <a:r>
              <a:rPr lang="nl-NL" sz="2000">
                <a:latin typeface="Poppins" pitchFamily="2" charset="77"/>
                <a:cs typeface="Poppins" pitchFamily="2" charset="77"/>
              </a:rPr>
              <a:t> Groep aanmaken &amp; samenstellen</a:t>
            </a:r>
            <a:endParaRPr lang="nl-BE" sz="2000">
              <a:latin typeface="Poppins" pitchFamily="2" charset="77"/>
              <a:cs typeface="Poppins" pitchFamily="2" charset="77"/>
            </a:endParaRP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339BA2B-8221-403A-19D5-6D112EF68910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Groepen definiëren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B8BBF8D5-A018-A732-9EE7-80A3BDBAA4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99878" y="2083557"/>
            <a:ext cx="5895043" cy="1332213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A6CCB68F-5A32-8479-677A-25059D265D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3701" y="3575011"/>
            <a:ext cx="5700052" cy="1200356"/>
          </a:xfrm>
          <a:prstGeom prst="rect">
            <a:avLst/>
          </a:prstGeom>
        </p:spPr>
      </p:pic>
      <p:pic>
        <p:nvPicPr>
          <p:cNvPr id="18" name="Afbeelding 17">
            <a:extLst>
              <a:ext uri="{FF2B5EF4-FFF2-40B4-BE49-F238E27FC236}">
                <a16:creationId xmlns:a16="http://schemas.microsoft.com/office/drawing/2014/main" id="{FCF189CF-20BC-52C7-3633-EB1DC7B0018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9979" y="5132324"/>
            <a:ext cx="6018803" cy="11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9438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28</a:t>
            </a:fld>
            <a:endParaRPr lang="nl-BE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BC06CED-D796-32A1-BEE9-38A04891EE0F}"/>
              </a:ext>
            </a:extLst>
          </p:cNvPr>
          <p:cNvSpPr txBox="1">
            <a:spLocks/>
          </p:cNvSpPr>
          <p:nvPr/>
        </p:nvSpPr>
        <p:spPr>
          <a:xfrm>
            <a:off x="8623883" y="967791"/>
            <a:ext cx="3171038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 dirty="0">
                <a:latin typeface="Poppins SemiBold" pitchFamily="2" charset="77"/>
                <a:cs typeface="Poppins" pitchFamily="2" charset="77"/>
              </a:rPr>
              <a:t>Agenda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 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1" name="Afbeelding 10">
            <a:hlinkClick r:id="" action="ppaction://noaction"/>
            <a:extLst>
              <a:ext uri="{FF2B5EF4-FFF2-40B4-BE49-F238E27FC236}">
                <a16:creationId xmlns:a16="http://schemas.microsoft.com/office/drawing/2014/main" id="{E7CE1E18-5B26-B276-D785-56714F717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12" name="Tekstvak 11">
            <a:extLst>
              <a:ext uri="{FF2B5EF4-FFF2-40B4-BE49-F238E27FC236}">
                <a16:creationId xmlns:a16="http://schemas.microsoft.com/office/drawing/2014/main" id="{69597467-0826-3C32-7FF9-4520552C7FA1}"/>
              </a:ext>
            </a:extLst>
          </p:cNvPr>
          <p:cNvSpPr txBox="1"/>
          <p:nvPr/>
        </p:nvSpPr>
        <p:spPr>
          <a:xfrm>
            <a:off x="103814" y="5607946"/>
            <a:ext cx="116911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nl-BE">
                <a:latin typeface="Poppins" pitchFamily="2" charset="77"/>
                <a:cs typeface="Poppins" pitchFamily="2" charset="77"/>
              </a:rPr>
              <a:t>Trainingen beheren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Stap 7 : Training Aanmaken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Stap 8 : Aanwezigheden Registreren</a:t>
            </a:r>
          </a:p>
          <a:p>
            <a:pPr marL="800100" lvl="1" indent="-342900">
              <a:buFont typeface="Wingdings" pitchFamily="2" charset="2"/>
              <a:buChar char="§"/>
            </a:pPr>
            <a:r>
              <a:rPr lang="nl-BE" sz="1600">
                <a:latin typeface="Poppins" pitchFamily="2" charset="77"/>
                <a:cs typeface="Poppins" pitchFamily="2" charset="77"/>
              </a:rPr>
              <a:t>Stap 9 : Aanwezigheden Rapportage</a:t>
            </a:r>
            <a:endParaRPr lang="nl-BE" sz="1600" dirty="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4" name="Afbeelding 13" descr="Afbeelding met pijl&#10;&#10;Automatisch gegenereerde beschrijving">
            <a:extLst>
              <a:ext uri="{FF2B5EF4-FFF2-40B4-BE49-F238E27FC236}">
                <a16:creationId xmlns:a16="http://schemas.microsoft.com/office/drawing/2014/main" id="{855C9108-B38C-195D-7349-B9DEC04212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4808" y="1758435"/>
            <a:ext cx="4996692" cy="5099565"/>
          </a:xfrm>
          <a:prstGeom prst="rect">
            <a:avLst/>
          </a:prstGeom>
        </p:spPr>
      </p:pic>
      <p:sp>
        <p:nvSpPr>
          <p:cNvPr id="4" name="Tekstvak 3">
            <a:extLst>
              <a:ext uri="{FF2B5EF4-FFF2-40B4-BE49-F238E27FC236}">
                <a16:creationId xmlns:a16="http://schemas.microsoft.com/office/drawing/2014/main" id="{F3010400-83FA-D1CE-56D7-7B74DA4CF3E6}"/>
              </a:ext>
            </a:extLst>
          </p:cNvPr>
          <p:cNvSpPr txBox="1"/>
          <p:nvPr/>
        </p:nvSpPr>
        <p:spPr>
          <a:xfrm>
            <a:off x="103814" y="5234121"/>
            <a:ext cx="61546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1800">
                <a:solidFill>
                  <a:schemeClr val="tx1">
                    <a:lumMod val="50000"/>
                    <a:lumOff val="50000"/>
                  </a:schemeClr>
                </a:solidFill>
                <a:latin typeface="Poppins" pitchFamily="2" charset="77"/>
                <a:cs typeface="Poppins" pitchFamily="2" charset="77"/>
              </a:rPr>
              <a:t>Beheer Agenda</a:t>
            </a:r>
            <a:endParaRPr lang="nl-BE" dirty="0">
              <a:solidFill>
                <a:schemeClr val="tx1">
                  <a:lumMod val="50000"/>
                  <a:lumOff val="5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0258176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29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3E720AC0-75F8-6784-CECE-CA7524385BB9}"/>
              </a:ext>
            </a:extLst>
          </p:cNvPr>
          <p:cNvSpPr txBox="1"/>
          <p:nvPr/>
        </p:nvSpPr>
        <p:spPr>
          <a:xfrm>
            <a:off x="250446" y="1758435"/>
            <a:ext cx="116911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7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De module ‘Beheer Agenda’ centraliseert alle activiteiten </a:t>
            </a:r>
            <a:r>
              <a:rPr lang="nl-NL" sz="1400">
                <a:latin typeface="Poppins" pitchFamily="2" charset="77"/>
                <a:cs typeface="Poppins" pitchFamily="2" charset="77"/>
              </a:rPr>
              <a:t>(zoals evenementen, trainingen, vergaderingen, wedstrijden)</a:t>
            </a:r>
            <a:r>
              <a:rPr lang="nl-NL" sz="2000">
                <a:latin typeface="Poppins" pitchFamily="2" charset="77"/>
                <a:cs typeface="Poppins" pitchFamily="2" charset="77"/>
              </a:rPr>
              <a:t> en geeft je een duidelijk overzicht van wat er op de planning staat</a:t>
            </a:r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11" name="Afbeelding 10" descr="Aftellen in filmframe">
            <a:hlinkClick r:id="rId6" action="ppaction://hlinksldjump"/>
            <a:extLst>
              <a:ext uri="{FF2B5EF4-FFF2-40B4-BE49-F238E27FC236}">
                <a16:creationId xmlns:a16="http://schemas.microsoft.com/office/drawing/2014/main" id="{98048DB5-F2AA-80C5-7F2F-56931424E2F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753" y="5477852"/>
            <a:ext cx="1116800" cy="62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75CD893-E01C-2BF1-0220-2087CF71EF1D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3000">
                <a:latin typeface="Poppins SemiBold" pitchFamily="2" charset="77"/>
                <a:cs typeface="Poppins" pitchFamily="2" charset="77"/>
              </a:rPr>
              <a:t>Trainingen beheren </a:t>
            </a:r>
            <a:r>
              <a:rPr lang="nl-BE" sz="1900">
                <a:latin typeface="Poppins SemiBold" pitchFamily="2" charset="77"/>
                <a:cs typeface="Poppins" pitchFamily="2" charset="77"/>
              </a:rPr>
              <a:t>– training aanmaken</a:t>
            </a:r>
            <a:endParaRPr lang="nl-BE" sz="19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B7FD151-6E8B-0117-F0EC-9D76A3CDD3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16021" y="3026993"/>
            <a:ext cx="6633826" cy="3319413"/>
          </a:xfrm>
          <a:prstGeom prst="rect">
            <a:avLst/>
          </a:prstGeom>
        </p:spPr>
      </p:pic>
      <p:sp>
        <p:nvSpPr>
          <p:cNvPr id="9" name="Tekstvak 8">
            <a:extLst>
              <a:ext uri="{FF2B5EF4-FFF2-40B4-BE49-F238E27FC236}">
                <a16:creationId xmlns:a16="http://schemas.microsoft.com/office/drawing/2014/main" id="{84FB94B8-62D8-2011-D041-1754BF166AEA}"/>
              </a:ext>
            </a:extLst>
          </p:cNvPr>
          <p:cNvSpPr txBox="1"/>
          <p:nvPr/>
        </p:nvSpPr>
        <p:spPr>
          <a:xfrm>
            <a:off x="96252" y="6346610"/>
            <a:ext cx="106711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>
                <a:hlinkClick r:id="rId9"/>
              </a:rPr>
              <a:t>https://twizzit.com/v2/knowledgebase/beheer-agenda/agenda-maken/activiteiten-toevoegen#add-activity</a:t>
            </a:r>
            <a:r>
              <a:rPr lang="nl-B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38128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30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" action="ppaction://noaction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9984E477-81D4-7C64-D91B-73D8084DF43C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3000">
                <a:latin typeface="Poppins SemiBold" pitchFamily="2" charset="77"/>
                <a:cs typeface="Poppins" pitchFamily="2" charset="77"/>
              </a:rPr>
              <a:t>Trainingen beheren </a:t>
            </a:r>
            <a:r>
              <a:rPr lang="nl-BE" sz="1900">
                <a:latin typeface="Poppins SemiBold" pitchFamily="2" charset="77"/>
                <a:cs typeface="Poppins" pitchFamily="2" charset="77"/>
              </a:rPr>
              <a:t>– training aanmaken</a:t>
            </a:r>
            <a:endParaRPr lang="nl-BE" sz="19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1" name="BeheerAgenda_TrainingAanmaken">
            <a:hlinkClick r:id="" action="ppaction://media"/>
            <a:extLst>
              <a:ext uri="{FF2B5EF4-FFF2-40B4-BE49-F238E27FC236}">
                <a16:creationId xmlns:a16="http://schemas.microsoft.com/office/drawing/2014/main" id="{E9357C32-CD22-DDA5-9DFC-EFEB40A1A20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23292" y="1524071"/>
            <a:ext cx="8893044" cy="514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760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2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31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" action="ppaction://noaction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9984E477-81D4-7C64-D91B-73D8084DF43C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3000">
                <a:latin typeface="Poppins SemiBold" pitchFamily="2" charset="77"/>
                <a:cs typeface="Poppins" pitchFamily="2" charset="77"/>
              </a:rPr>
              <a:t>Trainingen beheren </a:t>
            </a:r>
            <a:r>
              <a:rPr lang="nl-BE" sz="1900">
                <a:latin typeface="Poppins SemiBold" pitchFamily="2" charset="77"/>
                <a:cs typeface="Poppins" pitchFamily="2" charset="77"/>
              </a:rPr>
              <a:t>– training aanpassen</a:t>
            </a:r>
            <a:endParaRPr lang="nl-BE" sz="19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6" name="BeheerAgenda_TrainingAanpassen">
            <a:hlinkClick r:id="" action="ppaction://media"/>
            <a:extLst>
              <a:ext uri="{FF2B5EF4-FFF2-40B4-BE49-F238E27FC236}">
                <a16:creationId xmlns:a16="http://schemas.microsoft.com/office/drawing/2014/main" id="{DC142A94-1FF8-CA16-1699-DBFAFEA5AA4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9015" y="1624187"/>
            <a:ext cx="10257322" cy="496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6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14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32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3E720AC0-75F8-6784-CECE-CA7524385BB9}"/>
              </a:ext>
            </a:extLst>
          </p:cNvPr>
          <p:cNvSpPr txBox="1"/>
          <p:nvPr/>
        </p:nvSpPr>
        <p:spPr>
          <a:xfrm>
            <a:off x="7289532" y="1835435"/>
            <a:ext cx="490246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8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Aanwezigheden registreren via de Twizzit App!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nl-NL">
                <a:latin typeface="Poppins" pitchFamily="2" charset="77"/>
                <a:cs typeface="Poppins" pitchFamily="2" charset="77"/>
              </a:rPr>
              <a:t>Beheer – Beheer Aanwezigheden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NL" sz="2000">
              <a:latin typeface="Poppins" pitchFamily="2" charset="77"/>
              <a:cs typeface="Poppins" pitchFamily="2" charset="77"/>
            </a:endParaRPr>
          </a:p>
          <a:p>
            <a:r>
              <a:rPr lang="nl-NL" sz="1400" u="sng">
                <a:solidFill>
                  <a:schemeClr val="bg1">
                    <a:lumMod val="50000"/>
                  </a:schemeClr>
                </a:solidFill>
                <a:latin typeface="Poppins" pitchFamily="2" charset="77"/>
                <a:cs typeface="Poppins" pitchFamily="2" charset="77"/>
              </a:rPr>
              <a:t>Opmerking</a:t>
            </a:r>
            <a:r>
              <a:rPr lang="nl-NL" sz="1400">
                <a:solidFill>
                  <a:schemeClr val="bg1">
                    <a:lumMod val="50000"/>
                  </a:schemeClr>
                </a:solidFill>
                <a:latin typeface="Poppins" pitchFamily="2" charset="77"/>
                <a:cs typeface="Poppins" pitchFamily="2" charset="77"/>
              </a:rPr>
              <a:t>: </a:t>
            </a:r>
            <a:r>
              <a:rPr lang="nl-NL" sz="1400" i="1">
                <a:solidFill>
                  <a:schemeClr val="bg1">
                    <a:lumMod val="50000"/>
                  </a:schemeClr>
                </a:solidFill>
                <a:latin typeface="Poppins" pitchFamily="2" charset="77"/>
                <a:cs typeface="Poppins" pitchFamily="2" charset="77"/>
              </a:rPr>
              <a:t>Een ‘voorlopige’ optie –waarbij de beheerder en/of lesgever (niet de karateka zelf) de aanwezigheden registreert. </a:t>
            </a:r>
          </a:p>
          <a:p>
            <a:endParaRPr lang="nl-NL" sz="1400" i="1">
              <a:solidFill>
                <a:schemeClr val="bg1">
                  <a:lumMod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r>
              <a:rPr lang="nl-NL" sz="1400" i="1">
                <a:solidFill>
                  <a:schemeClr val="bg1">
                    <a:lumMod val="50000"/>
                  </a:schemeClr>
                </a:solidFill>
                <a:latin typeface="Poppins" pitchFamily="2" charset="77"/>
                <a:cs typeface="Poppins" pitchFamily="2" charset="77"/>
              </a:rPr>
              <a:t>In afwachting van de mogelijkheid om aanwezigheden te registreren via de QR code of NFC</a:t>
            </a:r>
          </a:p>
          <a:p>
            <a:endParaRPr lang="nl-NL" sz="1400" i="1">
              <a:solidFill>
                <a:schemeClr val="bg1">
                  <a:lumMod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r>
              <a:rPr lang="nl-NL" sz="1400" i="1" u="sng">
                <a:solidFill>
                  <a:schemeClr val="bg1">
                    <a:lumMod val="50000"/>
                  </a:schemeClr>
                </a:solidFill>
                <a:latin typeface="Poppins" pitchFamily="2" charset="77"/>
                <a:cs typeface="Poppins" pitchFamily="2" charset="77"/>
              </a:rPr>
              <a:t>Mogelijkheid:</a:t>
            </a:r>
            <a:r>
              <a:rPr lang="nl-NL" sz="1400" i="1">
                <a:solidFill>
                  <a:schemeClr val="bg1">
                    <a:lumMod val="50000"/>
                  </a:schemeClr>
                </a:solidFill>
                <a:latin typeface="Poppins" pitchFamily="2" charset="77"/>
                <a:cs typeface="Poppins" pitchFamily="2" charset="77"/>
              </a:rPr>
              <a:t> Dit biedt je als club ook de mogelijkheid om de Module Gradenbeheer te gebruiken om te zien wie er al dan niet aan de voorwaarden voldoet. </a:t>
            </a:r>
          </a:p>
          <a:p>
            <a:endParaRPr lang="nl-NL" sz="1400" i="1">
              <a:solidFill>
                <a:schemeClr val="bg1">
                  <a:lumMod val="50000"/>
                </a:schemeClr>
              </a:solidFill>
              <a:latin typeface="Poppins" pitchFamily="2" charset="77"/>
              <a:cs typeface="Poppins" pitchFamily="2" charset="77"/>
            </a:endParaRPr>
          </a:p>
          <a:p>
            <a:r>
              <a:rPr lang="nl-NL" sz="1400" i="1">
                <a:solidFill>
                  <a:schemeClr val="bg1">
                    <a:lumMod val="50000"/>
                  </a:schemeClr>
                </a:solidFill>
                <a:latin typeface="Poppins" pitchFamily="2" charset="77"/>
                <a:cs typeface="Poppins" pitchFamily="2" charset="77"/>
              </a:rPr>
              <a:t>Ook de leden kunnen hun aanwezigheid volgen ;-)</a:t>
            </a:r>
            <a:endParaRPr lang="nl-NL" sz="2000" i="1">
              <a:solidFill>
                <a:schemeClr val="bg1">
                  <a:lumMod val="50000"/>
                </a:schemeClr>
              </a:solidFill>
              <a:latin typeface="Poppins" pitchFamily="2" charset="77"/>
              <a:cs typeface="Poppins" pitchFamily="2" charset="77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75CD893-E01C-2BF1-0220-2087CF71EF1D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3000">
                <a:latin typeface="Poppins SemiBold" pitchFamily="2" charset="77"/>
                <a:cs typeface="Poppins" pitchFamily="2" charset="77"/>
              </a:rPr>
              <a:t>Aanwezigheden </a:t>
            </a:r>
            <a:r>
              <a:rPr lang="nl-BE" sz="1900">
                <a:latin typeface="Poppins SemiBold" pitchFamily="2" charset="77"/>
                <a:cs typeface="Poppins" pitchFamily="2" charset="77"/>
              </a:rPr>
              <a:t>– registreren</a:t>
            </a:r>
            <a:endParaRPr lang="nl-BE" sz="19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0F9CC642-5284-3D8A-D4E3-2EE25FFE142E}"/>
              </a:ext>
            </a:extLst>
          </p:cNvPr>
          <p:cNvSpPr txBox="1"/>
          <p:nvPr/>
        </p:nvSpPr>
        <p:spPr>
          <a:xfrm>
            <a:off x="84220" y="6401234"/>
            <a:ext cx="84313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>
                <a:hlinkClick r:id="rId6"/>
              </a:rPr>
              <a:t>https://twizzit.com/v2/knowledgebase/article/attendances_of_activity</a:t>
            </a:r>
            <a:r>
              <a:rPr lang="nl-BE"/>
              <a:t> </a:t>
            </a:r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6DDD49DA-BF4A-EAA8-4B1D-FA7A00F982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9327" y="3069736"/>
            <a:ext cx="2030204" cy="3121855"/>
          </a:xfrm>
          <a:prstGeom prst="rect">
            <a:avLst/>
          </a:prstGeom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350A2730-6FC4-03E0-01E7-8C890A36F7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3845" y="976776"/>
            <a:ext cx="2463947" cy="5158392"/>
          </a:xfrm>
          <a:prstGeom prst="rect">
            <a:avLst/>
          </a:prstGeom>
        </p:spPr>
      </p:pic>
      <p:pic>
        <p:nvPicPr>
          <p:cNvPr id="19" name="Afbeelding 18">
            <a:extLst>
              <a:ext uri="{FF2B5EF4-FFF2-40B4-BE49-F238E27FC236}">
                <a16:creationId xmlns:a16="http://schemas.microsoft.com/office/drawing/2014/main" id="{ADDAE089-DCE3-356A-BC8B-584E42D569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78551" y="1505540"/>
            <a:ext cx="2202346" cy="4643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464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ep 14">
            <a:extLst>
              <a:ext uri="{FF2B5EF4-FFF2-40B4-BE49-F238E27FC236}">
                <a16:creationId xmlns:a16="http://schemas.microsoft.com/office/drawing/2014/main" id="{08E19C49-0C46-1852-86A7-04D18A9D3298}"/>
              </a:ext>
            </a:extLst>
          </p:cNvPr>
          <p:cNvGrpSpPr/>
          <p:nvPr/>
        </p:nvGrpSpPr>
        <p:grpSpPr>
          <a:xfrm>
            <a:off x="77192" y="1515858"/>
            <a:ext cx="8711138" cy="5200084"/>
            <a:chOff x="77192" y="1515858"/>
            <a:chExt cx="8711138" cy="5200084"/>
          </a:xfrm>
        </p:grpSpPr>
        <p:pic>
          <p:nvPicPr>
            <p:cNvPr id="12" name="Afbeelding 11">
              <a:extLst>
                <a:ext uri="{FF2B5EF4-FFF2-40B4-BE49-F238E27FC236}">
                  <a16:creationId xmlns:a16="http://schemas.microsoft.com/office/drawing/2014/main" id="{2D3ED67C-649F-4549-C298-52A6F1F7A2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192" y="1515858"/>
              <a:ext cx="8711138" cy="5200084"/>
            </a:xfrm>
            <a:prstGeom prst="rect">
              <a:avLst/>
            </a:prstGeom>
          </p:spPr>
        </p:pic>
        <p:sp>
          <p:nvSpPr>
            <p:cNvPr id="14" name="Rechthoek 13">
              <a:extLst>
                <a:ext uri="{FF2B5EF4-FFF2-40B4-BE49-F238E27FC236}">
                  <a16:creationId xmlns:a16="http://schemas.microsoft.com/office/drawing/2014/main" id="{C36D0AC3-8388-2883-E0B9-CF30FB903ED7}"/>
                </a:ext>
              </a:extLst>
            </p:cNvPr>
            <p:cNvSpPr/>
            <p:nvPr/>
          </p:nvSpPr>
          <p:spPr>
            <a:xfrm>
              <a:off x="2204185" y="4196615"/>
              <a:ext cx="5573028" cy="673768"/>
            </a:xfrm>
            <a:prstGeom prst="rect">
              <a:avLst/>
            </a:prstGeom>
            <a:solidFill>
              <a:srgbClr val="F6F6F6"/>
            </a:solidFill>
            <a:ln>
              <a:solidFill>
                <a:srgbClr val="F6F6F6"/>
              </a:solidFill>
            </a:ln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BE"/>
            </a:p>
          </p:txBody>
        </p:sp>
      </p:grpSp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33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5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3E720AC0-75F8-6784-CECE-CA7524385BB9}"/>
              </a:ext>
            </a:extLst>
          </p:cNvPr>
          <p:cNvSpPr txBox="1"/>
          <p:nvPr/>
        </p:nvSpPr>
        <p:spPr>
          <a:xfrm>
            <a:off x="8022866" y="2055028"/>
            <a:ext cx="40919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9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NL" sz="2000">
                <a:latin typeface="Poppins" pitchFamily="2" charset="77"/>
                <a:cs typeface="Poppins" pitchFamily="2" charset="77"/>
              </a:rPr>
              <a:t>Benieuwd wie er op je activiteit (Training) aanwezig was?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nl-NL" sz="2000">
              <a:latin typeface="Poppins" pitchFamily="2" charset="77"/>
              <a:cs typeface="Poppins" pitchFamily="2" charset="77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Beheer Aanwezigheden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75CD893-E01C-2BF1-0220-2087CF71EF1D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3000">
                <a:latin typeface="Poppins SemiBold" pitchFamily="2" charset="77"/>
                <a:cs typeface="Poppins" pitchFamily="2" charset="77"/>
              </a:rPr>
              <a:t>Trainingen beheren </a:t>
            </a:r>
            <a:r>
              <a:rPr lang="nl-BE" sz="1900">
                <a:latin typeface="Poppins SemiBold" pitchFamily="2" charset="77"/>
                <a:cs typeface="Poppins" pitchFamily="2" charset="77"/>
              </a:rPr>
              <a:t>– Aanwezigheid Rapportage</a:t>
            </a:r>
            <a:endParaRPr lang="nl-BE" sz="19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16" name="Ovaal 15">
            <a:extLst>
              <a:ext uri="{FF2B5EF4-FFF2-40B4-BE49-F238E27FC236}">
                <a16:creationId xmlns:a16="http://schemas.microsoft.com/office/drawing/2014/main" id="{8F3F7428-E0A0-3EBC-04FA-360B73B6D843}"/>
              </a:ext>
            </a:extLst>
          </p:cNvPr>
          <p:cNvSpPr/>
          <p:nvPr/>
        </p:nvSpPr>
        <p:spPr>
          <a:xfrm>
            <a:off x="8022866" y="1399430"/>
            <a:ext cx="890546" cy="537749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9" name="Afbeelding 18" descr="Aftellen in filmframe">
            <a:hlinkClick r:id="rId7" action="ppaction://hlinksldjump"/>
            <a:extLst>
              <a:ext uri="{FF2B5EF4-FFF2-40B4-BE49-F238E27FC236}">
                <a16:creationId xmlns:a16="http://schemas.microsoft.com/office/drawing/2014/main" id="{500A6501-DA7C-4A02-C08E-F45C87D437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753" y="5477852"/>
            <a:ext cx="1116800" cy="62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226271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34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6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FF6E4C3-956B-7C76-CD1A-F007FD98FB94}"/>
              </a:ext>
            </a:extLst>
          </p:cNvPr>
          <p:cNvSpPr txBox="1">
            <a:spLocks/>
          </p:cNvSpPr>
          <p:nvPr/>
        </p:nvSpPr>
        <p:spPr>
          <a:xfrm>
            <a:off x="1042086" y="11201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3000">
                <a:latin typeface="Poppins SemiBold" pitchFamily="2" charset="77"/>
                <a:cs typeface="Poppins" pitchFamily="2" charset="77"/>
              </a:rPr>
              <a:t>Trainingen beheren </a:t>
            </a:r>
            <a:r>
              <a:rPr lang="nl-BE" sz="1900">
                <a:latin typeface="Poppins SemiBold" pitchFamily="2" charset="77"/>
                <a:cs typeface="Poppins" pitchFamily="2" charset="77"/>
              </a:rPr>
              <a:t>– Aanwezigheid Rapportage</a:t>
            </a:r>
            <a:endParaRPr lang="nl-BE" sz="19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5" name="BeheerAgenda_TrainingAanwezigheidRapport">
            <a:hlinkClick r:id="" action="ppaction://media"/>
            <a:extLst>
              <a:ext uri="{FF2B5EF4-FFF2-40B4-BE49-F238E27FC236}">
                <a16:creationId xmlns:a16="http://schemas.microsoft.com/office/drawing/2014/main" id="{94CFAA1D-7AB8-CAB8-54A7-8F01A4E4FE4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77649" y="1847739"/>
            <a:ext cx="9939993" cy="4702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0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35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2B398FCC-796C-B6E7-09A3-FBBF11336052}"/>
              </a:ext>
            </a:extLst>
          </p:cNvPr>
          <p:cNvSpPr txBox="1"/>
          <p:nvPr/>
        </p:nvSpPr>
        <p:spPr>
          <a:xfrm>
            <a:off x="139990" y="2271576"/>
            <a:ext cx="116911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b="1" u="sng">
                <a:latin typeface="Poppins" pitchFamily="2" charset="77"/>
                <a:cs typeface="Poppins" pitchFamily="2" charset="77"/>
              </a:rPr>
              <a:t>Samenvatting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11251D46-C552-DFD2-242A-24A54C9068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90500" y="999716"/>
            <a:ext cx="4925112" cy="1071712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4E1AFFF4-41CF-5C00-9EDA-0CAB5A342C44}"/>
              </a:ext>
            </a:extLst>
          </p:cNvPr>
          <p:cNvSpPr txBox="1"/>
          <p:nvPr/>
        </p:nvSpPr>
        <p:spPr>
          <a:xfrm>
            <a:off x="190500" y="2721114"/>
            <a:ext cx="55076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Stap 7:</a:t>
            </a:r>
            <a:r>
              <a:rPr lang="nl-BE" sz="2000">
                <a:latin typeface="Poppins" pitchFamily="2" charset="77"/>
                <a:cs typeface="Poppins" pitchFamily="2" charset="77"/>
              </a:rPr>
              <a:t> </a:t>
            </a:r>
            <a:r>
              <a:rPr lang="nl-NL" sz="2000">
                <a:latin typeface="Poppins" pitchFamily="2" charset="77"/>
                <a:cs typeface="Poppins" pitchFamily="2" charset="77"/>
              </a:rPr>
              <a:t>Training Aanmaken</a:t>
            </a: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r>
              <a:rPr lang="nl-NL" sz="2000" u="sng">
                <a:latin typeface="Poppins" pitchFamily="2" charset="77"/>
                <a:cs typeface="Poppins" pitchFamily="2" charset="77"/>
              </a:rPr>
              <a:t>Stap 8:</a:t>
            </a:r>
            <a:r>
              <a:rPr lang="nl-NL" sz="2000">
                <a:latin typeface="Poppins" pitchFamily="2" charset="77"/>
                <a:cs typeface="Poppins" pitchFamily="2" charset="77"/>
              </a:rPr>
              <a:t> Aanwezigheden Registreren</a:t>
            </a:r>
            <a:endParaRPr lang="nl-NL" sz="12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endParaRPr lang="nl-NL" sz="2000">
              <a:latin typeface="Poppins" pitchFamily="2" charset="77"/>
              <a:cs typeface="Poppins" pitchFamily="2" charset="77"/>
            </a:endParaRPr>
          </a:p>
          <a:p>
            <a:r>
              <a:rPr lang="nl-NL" sz="2000" u="sng">
                <a:latin typeface="Poppins" pitchFamily="2" charset="77"/>
                <a:cs typeface="Poppins" pitchFamily="2" charset="77"/>
              </a:rPr>
              <a:t>Stap 9:</a:t>
            </a:r>
            <a:r>
              <a:rPr lang="nl-NL" sz="2000">
                <a:latin typeface="Poppins" pitchFamily="2" charset="77"/>
                <a:cs typeface="Poppins" pitchFamily="2" charset="77"/>
              </a:rPr>
              <a:t> Aanwezigheden Rapportage</a:t>
            </a:r>
            <a:endParaRPr lang="nl-BE" sz="2000">
              <a:latin typeface="Poppins" pitchFamily="2" charset="77"/>
              <a:cs typeface="Poppins" pitchFamily="2" charset="77"/>
            </a:endParaRP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339BA2B-8221-403A-19D5-6D112EF68910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Trainingen beheren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A83F8947-94F2-E999-35EB-E8C78CB6CE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1655" y="1784433"/>
            <a:ext cx="4039164" cy="1352739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64F9511E-A06E-9175-E38B-5F71F0EC75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0" y="3490312"/>
            <a:ext cx="1857634" cy="1733792"/>
          </a:xfrm>
          <a:prstGeom prst="rect">
            <a:avLst/>
          </a:prstGeom>
        </p:spPr>
      </p:pic>
      <p:pic>
        <p:nvPicPr>
          <p:cNvPr id="19" name="Afbeelding 18">
            <a:extLst>
              <a:ext uri="{FF2B5EF4-FFF2-40B4-BE49-F238E27FC236}">
                <a16:creationId xmlns:a16="http://schemas.microsoft.com/office/drawing/2014/main" id="{D847F1D9-4E1C-D9F8-5BC8-CDAE81397B5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13073" y="5577274"/>
            <a:ext cx="6592220" cy="114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412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36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87AD146-9B62-FBBE-58E6-87C2DA278C5C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Toegangsbeheer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3B8F3726-40BF-DB64-ADF6-A49E35E40132}"/>
              </a:ext>
            </a:extLst>
          </p:cNvPr>
          <p:cNvSpPr txBox="1"/>
          <p:nvPr/>
        </p:nvSpPr>
        <p:spPr>
          <a:xfrm>
            <a:off x="252627" y="1630793"/>
            <a:ext cx="1154229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u="sng">
                <a:latin typeface="Poppins" pitchFamily="2" charset="77"/>
                <a:cs typeface="Poppins" pitchFamily="2" charset="77"/>
              </a:rPr>
              <a:t>Herinnering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nl-BE" sz="2000">
                <a:latin typeface="Poppins" pitchFamily="2" charset="77"/>
                <a:cs typeface="Poppins" pitchFamily="2" charset="77"/>
              </a:rPr>
              <a:t>In Stap 2 &amp; 5 hebben we respectievelijk contact functies aangemaakt</a:t>
            </a: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Activiteit	: Training	, Activiteitsfunctie	:	Trainer</a:t>
            </a:r>
          </a:p>
          <a:p>
            <a:r>
              <a:rPr lang="nl-BE" sz="2000">
                <a:latin typeface="Poppins" pitchFamily="2" charset="77"/>
                <a:cs typeface="Poppins" pitchFamily="2" charset="77"/>
              </a:rPr>
              <a:t>	</a:t>
            </a:r>
          </a:p>
          <a:p>
            <a:endParaRPr lang="nl-BE" sz="2000">
              <a:latin typeface="Poppins" pitchFamily="2" charset="77"/>
              <a:cs typeface="Poppins" pitchFamily="2" charset="77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34EE8B85-FE6B-4107-9C5D-1181226219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385" y="2726206"/>
            <a:ext cx="7192309" cy="712282"/>
          </a:xfrm>
          <a:prstGeom prst="rect">
            <a:avLst/>
          </a:prstGeom>
        </p:spPr>
      </p:pic>
      <p:pic>
        <p:nvPicPr>
          <p:cNvPr id="9" name="Afbeelding 8" descr="Aftellen in filmframe">
            <a:hlinkClick r:id="rId4" action="ppaction://hlinksldjump"/>
            <a:extLst>
              <a:ext uri="{FF2B5EF4-FFF2-40B4-BE49-F238E27FC236}">
                <a16:creationId xmlns:a16="http://schemas.microsoft.com/office/drawing/2014/main" id="{555EE2BD-CC0B-995C-AAA8-9A365BC62E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4753" y="5477852"/>
            <a:ext cx="1116800" cy="628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057720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37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6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87AD146-9B62-FBBE-58E6-87C2DA278C5C}"/>
              </a:ext>
            </a:extLst>
          </p:cNvPr>
          <p:cNvSpPr txBox="1">
            <a:spLocks/>
          </p:cNvSpPr>
          <p:nvPr/>
        </p:nvSpPr>
        <p:spPr>
          <a:xfrm>
            <a:off x="5096656" y="967791"/>
            <a:ext cx="669826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nl-BE" sz="2800">
                <a:latin typeface="Poppins SemiBold" pitchFamily="2" charset="77"/>
                <a:cs typeface="Poppins" pitchFamily="2" charset="77"/>
              </a:rPr>
              <a:t>Toegangsbeheer</a:t>
            </a:r>
            <a:endParaRPr lang="nl-BE" sz="2800" dirty="0"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7" name="AanwezigheidsRegistratie_Toegangsbeheer">
            <a:hlinkClick r:id="" action="ppaction://media"/>
            <a:extLst>
              <a:ext uri="{FF2B5EF4-FFF2-40B4-BE49-F238E27FC236}">
                <a16:creationId xmlns:a16="http://schemas.microsoft.com/office/drawing/2014/main" id="{C6997D0B-F4CA-FA5E-903C-13F7BF0C7CC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5272" y="1630793"/>
            <a:ext cx="10100807" cy="483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263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0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BCEFB621-6838-DB7D-3A4A-49146CF2A67C}"/>
              </a:ext>
            </a:extLst>
          </p:cNvPr>
          <p:cNvSpPr/>
          <p:nvPr/>
        </p:nvSpPr>
        <p:spPr>
          <a:xfrm>
            <a:off x="0" y="142058"/>
            <a:ext cx="12192000" cy="700480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7F6C7B-67D8-4263-B885-8D7F4B0E5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60696" y="6487229"/>
            <a:ext cx="340803" cy="365125"/>
          </a:xfrm>
        </p:spPr>
        <p:txBody>
          <a:bodyPr/>
          <a:lstStyle/>
          <a:p>
            <a:fld id="{4C69CFC0-C3DC-41A8-ACA8-F38B4B11A6E1}" type="slidenum">
              <a:rPr lang="nl-BE" smtClean="0"/>
              <a:t>38</a:t>
            </a:fld>
            <a:endParaRPr lang="nl-BE" dirty="0"/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61A65070-F1D0-7865-DE04-23890CD420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056" y="12312"/>
            <a:ext cx="2399252" cy="959972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987F896-0299-F38B-0CDA-702A3F783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29094" y="137566"/>
            <a:ext cx="8665827" cy="700479"/>
          </a:xfrm>
        </p:spPr>
        <p:txBody>
          <a:bodyPr>
            <a:normAutofit/>
          </a:bodyPr>
          <a:lstStyle/>
          <a:p>
            <a:pPr algn="r"/>
            <a:r>
              <a:rPr lang="nl-BE" sz="3600">
                <a:solidFill>
                  <a:srgbClr val="E20000"/>
                </a:solidFill>
                <a:latin typeface="Poppins SemiBold" pitchFamily="2" charset="77"/>
                <a:cs typeface="Poppins" pitchFamily="2" charset="77"/>
              </a:rPr>
              <a:t>Twizzit – Beheer Agenda</a:t>
            </a:r>
            <a:endParaRPr lang="nl-BE" sz="3600" dirty="0">
              <a:solidFill>
                <a:srgbClr val="E20000"/>
              </a:solidFill>
              <a:latin typeface="Poppins SemiBold" pitchFamily="2" charset="77"/>
              <a:cs typeface="Poppins" pitchFamily="2" charset="77"/>
            </a:endParaRPr>
          </a:p>
        </p:txBody>
      </p:sp>
      <p:pic>
        <p:nvPicPr>
          <p:cNvPr id="2" name="Afbeelding 1">
            <a:hlinkClick r:id="rId4" action="ppaction://hlinksldjump"/>
            <a:extLst>
              <a:ext uri="{FF2B5EF4-FFF2-40B4-BE49-F238E27FC236}">
                <a16:creationId xmlns:a16="http://schemas.microsoft.com/office/drawing/2014/main" id="{321AA3CD-D110-D254-8A6F-DF5F7DD35A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3133" y="6316004"/>
            <a:ext cx="528888" cy="53979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75CD893-E01C-2BF1-0220-2087CF71EF1D}"/>
              </a:ext>
            </a:extLst>
          </p:cNvPr>
          <p:cNvSpPr txBox="1">
            <a:spLocks/>
          </p:cNvSpPr>
          <p:nvPr/>
        </p:nvSpPr>
        <p:spPr>
          <a:xfrm>
            <a:off x="889686" y="967791"/>
            <a:ext cx="10905235" cy="53774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3000">
                <a:latin typeface="Poppins SemiBold" pitchFamily="2" charset="77"/>
                <a:cs typeface="Poppins" pitchFamily="2" charset="77"/>
              </a:rPr>
              <a:t>Q&amp;A</a:t>
            </a:r>
            <a:endParaRPr lang="nl-BE" sz="1900" dirty="0">
              <a:latin typeface="Poppins SemiBold" pitchFamily="2" charset="77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98519917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907</TotalTime>
  <Words>1559</Words>
  <Application>Microsoft Office PowerPoint</Application>
  <PresentationFormat>Breedbeeld</PresentationFormat>
  <Paragraphs>399</Paragraphs>
  <Slides>38</Slides>
  <Notes>38</Notes>
  <HiddenSlides>0</HiddenSlides>
  <MMClips>10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DM Sans</vt:lpstr>
      <vt:lpstr>Poppins</vt:lpstr>
      <vt:lpstr>Poppins SemiBold</vt:lpstr>
      <vt:lpstr>Wingdings</vt:lpstr>
      <vt:lpstr>Kantoorthema</vt:lpstr>
      <vt:lpstr>Twizzit – Beheer Agenda </vt:lpstr>
      <vt:lpstr>PowerPoint-presentatie</vt:lpstr>
      <vt:lpstr>Twizzit – Beheer Agenda </vt:lpstr>
      <vt:lpstr>Twizzit – Beheer Agenda 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 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 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 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  <vt:lpstr>Twizzit – Beheer Agenda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Webinar Twizzit: deel 1</dc:title>
  <dc:creator>Jason Collins</dc:creator>
  <cp:lastModifiedBy>Bea D'haeseleer</cp:lastModifiedBy>
  <cp:revision>33</cp:revision>
  <cp:lastPrinted>2024-01-11T16:45:50Z</cp:lastPrinted>
  <dcterms:created xsi:type="dcterms:W3CDTF">2024-01-09T09:13:14Z</dcterms:created>
  <dcterms:modified xsi:type="dcterms:W3CDTF">2024-02-18T22:48:20Z</dcterms:modified>
</cp:coreProperties>
</file>